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75" r:id="rId3"/>
    <p:sldId id="302" r:id="rId4"/>
    <p:sldId id="287" r:id="rId5"/>
    <p:sldId id="289" r:id="rId6"/>
    <p:sldId id="304" r:id="rId7"/>
    <p:sldId id="288" r:id="rId8"/>
    <p:sldId id="301" r:id="rId9"/>
    <p:sldId id="298" r:id="rId10"/>
    <p:sldId id="299" r:id="rId11"/>
    <p:sldId id="300" r:id="rId12"/>
    <p:sldId id="303" r:id="rId13"/>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EEAF255-EA7B-4E8E-BCE6-D2A636CBFE55}" v="6" dt="2019-06-02T01:21:18.96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3" autoAdjust="0"/>
    <p:restoredTop sz="94660"/>
  </p:normalViewPr>
  <p:slideViewPr>
    <p:cSldViewPr snapToGrid="0">
      <p:cViewPr varScale="1">
        <p:scale>
          <a:sx n="109" d="100"/>
          <a:sy n="109" d="100"/>
        </p:scale>
        <p:origin x="720"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3C7F506-C611-486B-BA41-4A0A5B5DC70D}" type="datetimeFigureOut">
              <a:rPr kumimoji="1" lang="en-US" altLang="ja-JP"/>
              <a:t>6/4/19</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4E4123-5B1A-4E67-A6F7-71B275DA28B9}" type="slidenum">
              <a:rPr kumimoji="1" lang="en-US" altLang="ja-JP"/>
              <a:t>‹#›</a:t>
            </a:fld>
            <a:endParaRPr kumimoji="1" lang="ja-JP" altLang="en-US"/>
          </a:p>
        </p:txBody>
      </p:sp>
    </p:spTree>
    <p:extLst>
      <p:ext uri="{BB962C8B-B14F-4D97-AF65-F5344CB8AC3E}">
        <p14:creationId xmlns:p14="http://schemas.microsoft.com/office/powerpoint/2010/main" val="65150155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F14E4123-5B1A-4E67-A6F7-71B275DA28B9}" type="slidenum">
              <a:rPr kumimoji="1" lang="en-US" altLang="ja-JP"/>
              <a:t>1</a:t>
            </a:fld>
            <a:endParaRPr kumimoji="1" lang="ja-JP" altLang="en-US"/>
          </a:p>
        </p:txBody>
      </p:sp>
    </p:spTree>
    <p:extLst>
      <p:ext uri="{BB962C8B-B14F-4D97-AF65-F5344CB8AC3E}">
        <p14:creationId xmlns:p14="http://schemas.microsoft.com/office/powerpoint/2010/main" val="36883910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F14E4123-5B1A-4E67-A6F7-71B275DA28B9}" type="slidenum">
              <a:rPr kumimoji="1" lang="en-US" altLang="ja-JP"/>
              <a:t>10</a:t>
            </a:fld>
            <a:endParaRPr kumimoji="1" lang="ja-JP" altLang="en-US"/>
          </a:p>
        </p:txBody>
      </p:sp>
    </p:spTree>
    <p:extLst>
      <p:ext uri="{BB962C8B-B14F-4D97-AF65-F5344CB8AC3E}">
        <p14:creationId xmlns:p14="http://schemas.microsoft.com/office/powerpoint/2010/main" val="18977667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F14E4123-5B1A-4E67-A6F7-71B275DA28B9}" type="slidenum">
              <a:rPr kumimoji="1" lang="en-US" altLang="ja-JP"/>
              <a:t>11</a:t>
            </a:fld>
            <a:endParaRPr kumimoji="1" lang="ja-JP" altLang="en-US"/>
          </a:p>
        </p:txBody>
      </p:sp>
    </p:spTree>
    <p:extLst>
      <p:ext uri="{BB962C8B-B14F-4D97-AF65-F5344CB8AC3E}">
        <p14:creationId xmlns:p14="http://schemas.microsoft.com/office/powerpoint/2010/main" val="42938844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F14E4123-5B1A-4E67-A6F7-71B275DA28B9}" type="slidenum">
              <a:rPr kumimoji="1" lang="en-US" altLang="ja-JP"/>
              <a:t>12</a:t>
            </a:fld>
            <a:endParaRPr kumimoji="1" lang="ja-JP" altLang="en-US"/>
          </a:p>
        </p:txBody>
      </p:sp>
    </p:spTree>
    <p:extLst>
      <p:ext uri="{BB962C8B-B14F-4D97-AF65-F5344CB8AC3E}">
        <p14:creationId xmlns:p14="http://schemas.microsoft.com/office/powerpoint/2010/main" val="7919486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F14E4123-5B1A-4E67-A6F7-71B275DA28B9}" type="slidenum">
              <a:rPr kumimoji="1" lang="en-US" altLang="ja-JP"/>
              <a:t>2</a:t>
            </a:fld>
            <a:endParaRPr kumimoji="1" lang="ja-JP" altLang="en-US"/>
          </a:p>
        </p:txBody>
      </p:sp>
    </p:spTree>
    <p:extLst>
      <p:ext uri="{BB962C8B-B14F-4D97-AF65-F5344CB8AC3E}">
        <p14:creationId xmlns:p14="http://schemas.microsoft.com/office/powerpoint/2010/main" val="40342405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F14E4123-5B1A-4E67-A6F7-71B275DA28B9}" type="slidenum">
              <a:rPr kumimoji="1" lang="en-US" altLang="ja-JP"/>
              <a:t>3</a:t>
            </a:fld>
            <a:endParaRPr kumimoji="1" lang="ja-JP" altLang="en-US"/>
          </a:p>
        </p:txBody>
      </p:sp>
    </p:spTree>
    <p:extLst>
      <p:ext uri="{BB962C8B-B14F-4D97-AF65-F5344CB8AC3E}">
        <p14:creationId xmlns:p14="http://schemas.microsoft.com/office/powerpoint/2010/main" val="23440254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F14E4123-5B1A-4E67-A6F7-71B275DA28B9}" type="slidenum">
              <a:rPr kumimoji="1" lang="en-US" altLang="ja-JP"/>
              <a:t>4</a:t>
            </a:fld>
            <a:endParaRPr kumimoji="1" lang="ja-JP" altLang="en-US"/>
          </a:p>
        </p:txBody>
      </p:sp>
    </p:spTree>
    <p:extLst>
      <p:ext uri="{BB962C8B-B14F-4D97-AF65-F5344CB8AC3E}">
        <p14:creationId xmlns:p14="http://schemas.microsoft.com/office/powerpoint/2010/main" val="37672143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F14E4123-5B1A-4E67-A6F7-71B275DA28B9}" type="slidenum">
              <a:rPr kumimoji="1" lang="en-US" altLang="ja-JP"/>
              <a:t>5</a:t>
            </a:fld>
            <a:endParaRPr kumimoji="1" lang="ja-JP" altLang="en-US"/>
          </a:p>
        </p:txBody>
      </p:sp>
    </p:spTree>
    <p:extLst>
      <p:ext uri="{BB962C8B-B14F-4D97-AF65-F5344CB8AC3E}">
        <p14:creationId xmlns:p14="http://schemas.microsoft.com/office/powerpoint/2010/main" val="17580100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F14E4123-5B1A-4E67-A6F7-71B275DA28B9}" type="slidenum">
              <a:rPr kumimoji="1" lang="en-US" altLang="ja-JP"/>
              <a:t>6</a:t>
            </a:fld>
            <a:endParaRPr kumimoji="1" lang="ja-JP" altLang="en-US"/>
          </a:p>
        </p:txBody>
      </p:sp>
    </p:spTree>
    <p:extLst>
      <p:ext uri="{BB962C8B-B14F-4D97-AF65-F5344CB8AC3E}">
        <p14:creationId xmlns:p14="http://schemas.microsoft.com/office/powerpoint/2010/main" val="28751945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F14E4123-5B1A-4E67-A6F7-71B275DA28B9}" type="slidenum">
              <a:rPr kumimoji="1" lang="en-US" altLang="ja-JP"/>
              <a:t>7</a:t>
            </a:fld>
            <a:endParaRPr kumimoji="1" lang="ja-JP" altLang="en-US"/>
          </a:p>
        </p:txBody>
      </p:sp>
    </p:spTree>
    <p:extLst>
      <p:ext uri="{BB962C8B-B14F-4D97-AF65-F5344CB8AC3E}">
        <p14:creationId xmlns:p14="http://schemas.microsoft.com/office/powerpoint/2010/main" val="33669287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F14E4123-5B1A-4E67-A6F7-71B275DA28B9}" type="slidenum">
              <a:rPr kumimoji="1" lang="en-US" altLang="ja-JP"/>
              <a:t>8</a:t>
            </a:fld>
            <a:endParaRPr kumimoji="1" lang="ja-JP" altLang="en-US"/>
          </a:p>
        </p:txBody>
      </p:sp>
    </p:spTree>
    <p:extLst>
      <p:ext uri="{BB962C8B-B14F-4D97-AF65-F5344CB8AC3E}">
        <p14:creationId xmlns:p14="http://schemas.microsoft.com/office/powerpoint/2010/main" val="10509357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F14E4123-5B1A-4E67-A6F7-71B275DA28B9}" type="slidenum">
              <a:rPr kumimoji="1" lang="en-US" altLang="ja-JP"/>
              <a:t>9</a:t>
            </a:fld>
            <a:endParaRPr kumimoji="1" lang="ja-JP" altLang="en-US"/>
          </a:p>
        </p:txBody>
      </p:sp>
    </p:spTree>
    <p:extLst>
      <p:ext uri="{BB962C8B-B14F-4D97-AF65-F5344CB8AC3E}">
        <p14:creationId xmlns:p14="http://schemas.microsoft.com/office/powerpoint/2010/main" val="6656420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4C5F4F5C-599F-4390-BF18-4E8B27E770B0}" type="datetimeFigureOut">
              <a:rPr kumimoji="1" lang="ja-JP" altLang="en-US" smtClean="0"/>
              <a:t>2019/6/4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EDA5410-C605-4169-9FA3-6C794018994F}" type="slidenum">
              <a:rPr kumimoji="1" lang="ja-JP" altLang="en-US" smtClean="0"/>
              <a:t>‹#›</a:t>
            </a:fld>
            <a:endParaRPr kumimoji="1" lang="ja-JP" altLang="en-US"/>
          </a:p>
        </p:txBody>
      </p:sp>
    </p:spTree>
    <p:extLst>
      <p:ext uri="{BB962C8B-B14F-4D97-AF65-F5344CB8AC3E}">
        <p14:creationId xmlns:p14="http://schemas.microsoft.com/office/powerpoint/2010/main" val="12099374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C5F4F5C-599F-4390-BF18-4E8B27E770B0}" type="datetimeFigureOut">
              <a:rPr kumimoji="1" lang="ja-JP" altLang="en-US" smtClean="0"/>
              <a:t>2019/6/4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EDA5410-C605-4169-9FA3-6C794018994F}" type="slidenum">
              <a:rPr kumimoji="1" lang="ja-JP" altLang="en-US" smtClean="0"/>
              <a:t>‹#›</a:t>
            </a:fld>
            <a:endParaRPr kumimoji="1" lang="ja-JP" altLang="en-US"/>
          </a:p>
        </p:txBody>
      </p:sp>
    </p:spTree>
    <p:extLst>
      <p:ext uri="{BB962C8B-B14F-4D97-AF65-F5344CB8AC3E}">
        <p14:creationId xmlns:p14="http://schemas.microsoft.com/office/powerpoint/2010/main" val="11770985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C5F4F5C-599F-4390-BF18-4E8B27E770B0}" type="datetimeFigureOut">
              <a:rPr kumimoji="1" lang="ja-JP" altLang="en-US" smtClean="0"/>
              <a:t>2019/6/4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EDA5410-C605-4169-9FA3-6C794018994F}" type="slidenum">
              <a:rPr kumimoji="1" lang="ja-JP" altLang="en-US" smtClean="0"/>
              <a:t>‹#›</a:t>
            </a:fld>
            <a:endParaRPr kumimoji="1" lang="ja-JP" altLang="en-US"/>
          </a:p>
        </p:txBody>
      </p:sp>
    </p:spTree>
    <p:extLst>
      <p:ext uri="{BB962C8B-B14F-4D97-AF65-F5344CB8AC3E}">
        <p14:creationId xmlns:p14="http://schemas.microsoft.com/office/powerpoint/2010/main" val="12623688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C5F4F5C-599F-4390-BF18-4E8B27E770B0}" type="datetimeFigureOut">
              <a:rPr kumimoji="1" lang="ja-JP" altLang="en-US" smtClean="0"/>
              <a:t>2019/6/4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EDA5410-C605-4169-9FA3-6C794018994F}" type="slidenum">
              <a:rPr kumimoji="1" lang="ja-JP" altLang="en-US" smtClean="0"/>
              <a:t>‹#›</a:t>
            </a:fld>
            <a:endParaRPr kumimoji="1" lang="ja-JP" altLang="en-US"/>
          </a:p>
        </p:txBody>
      </p:sp>
    </p:spTree>
    <p:extLst>
      <p:ext uri="{BB962C8B-B14F-4D97-AF65-F5344CB8AC3E}">
        <p14:creationId xmlns:p14="http://schemas.microsoft.com/office/powerpoint/2010/main" val="34739900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4C5F4F5C-599F-4390-BF18-4E8B27E770B0}" type="datetimeFigureOut">
              <a:rPr kumimoji="1" lang="ja-JP" altLang="en-US" smtClean="0"/>
              <a:t>2019/6/4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EDA5410-C605-4169-9FA3-6C794018994F}" type="slidenum">
              <a:rPr kumimoji="1" lang="ja-JP" altLang="en-US" smtClean="0"/>
              <a:t>‹#›</a:t>
            </a:fld>
            <a:endParaRPr kumimoji="1" lang="ja-JP" altLang="en-US"/>
          </a:p>
        </p:txBody>
      </p:sp>
    </p:spTree>
    <p:extLst>
      <p:ext uri="{BB962C8B-B14F-4D97-AF65-F5344CB8AC3E}">
        <p14:creationId xmlns:p14="http://schemas.microsoft.com/office/powerpoint/2010/main" val="33159725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4C5F4F5C-599F-4390-BF18-4E8B27E770B0}" type="datetimeFigureOut">
              <a:rPr kumimoji="1" lang="ja-JP" altLang="en-US" smtClean="0"/>
              <a:t>2019/6/4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EDA5410-C605-4169-9FA3-6C794018994F}" type="slidenum">
              <a:rPr kumimoji="1" lang="ja-JP" altLang="en-US" smtClean="0"/>
              <a:t>‹#›</a:t>
            </a:fld>
            <a:endParaRPr kumimoji="1" lang="ja-JP" altLang="en-US"/>
          </a:p>
        </p:txBody>
      </p:sp>
    </p:spTree>
    <p:extLst>
      <p:ext uri="{BB962C8B-B14F-4D97-AF65-F5344CB8AC3E}">
        <p14:creationId xmlns:p14="http://schemas.microsoft.com/office/powerpoint/2010/main" val="15770897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4C5F4F5C-599F-4390-BF18-4E8B27E770B0}" type="datetimeFigureOut">
              <a:rPr kumimoji="1" lang="ja-JP" altLang="en-US" smtClean="0"/>
              <a:t>2019/6/4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AEDA5410-C605-4169-9FA3-6C794018994F}" type="slidenum">
              <a:rPr kumimoji="1" lang="ja-JP" altLang="en-US" smtClean="0"/>
              <a:t>‹#›</a:t>
            </a:fld>
            <a:endParaRPr kumimoji="1" lang="ja-JP" altLang="en-US"/>
          </a:p>
        </p:txBody>
      </p:sp>
    </p:spTree>
    <p:extLst>
      <p:ext uri="{BB962C8B-B14F-4D97-AF65-F5344CB8AC3E}">
        <p14:creationId xmlns:p14="http://schemas.microsoft.com/office/powerpoint/2010/main" val="6894619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4C5F4F5C-599F-4390-BF18-4E8B27E770B0}" type="datetimeFigureOut">
              <a:rPr kumimoji="1" lang="ja-JP" altLang="en-US" smtClean="0"/>
              <a:t>2019/6/4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AEDA5410-C605-4169-9FA3-6C794018994F}" type="slidenum">
              <a:rPr kumimoji="1" lang="ja-JP" altLang="en-US" smtClean="0"/>
              <a:t>‹#›</a:t>
            </a:fld>
            <a:endParaRPr kumimoji="1" lang="ja-JP" altLang="en-US"/>
          </a:p>
        </p:txBody>
      </p:sp>
    </p:spTree>
    <p:extLst>
      <p:ext uri="{BB962C8B-B14F-4D97-AF65-F5344CB8AC3E}">
        <p14:creationId xmlns:p14="http://schemas.microsoft.com/office/powerpoint/2010/main" val="42055262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4C5F4F5C-599F-4390-BF18-4E8B27E770B0}" type="datetimeFigureOut">
              <a:rPr kumimoji="1" lang="ja-JP" altLang="en-US" smtClean="0"/>
              <a:t>2019/6/4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AEDA5410-C605-4169-9FA3-6C794018994F}" type="slidenum">
              <a:rPr kumimoji="1" lang="ja-JP" altLang="en-US" smtClean="0"/>
              <a:t>‹#›</a:t>
            </a:fld>
            <a:endParaRPr kumimoji="1" lang="ja-JP" altLang="en-US"/>
          </a:p>
        </p:txBody>
      </p:sp>
    </p:spTree>
    <p:extLst>
      <p:ext uri="{BB962C8B-B14F-4D97-AF65-F5344CB8AC3E}">
        <p14:creationId xmlns:p14="http://schemas.microsoft.com/office/powerpoint/2010/main" val="2566706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4C5F4F5C-599F-4390-BF18-4E8B27E770B0}" type="datetimeFigureOut">
              <a:rPr kumimoji="1" lang="ja-JP" altLang="en-US" smtClean="0"/>
              <a:t>2019/6/4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EDA5410-C605-4169-9FA3-6C794018994F}" type="slidenum">
              <a:rPr kumimoji="1" lang="ja-JP" altLang="en-US" smtClean="0"/>
              <a:t>‹#›</a:t>
            </a:fld>
            <a:endParaRPr kumimoji="1" lang="ja-JP" altLang="en-US"/>
          </a:p>
        </p:txBody>
      </p:sp>
    </p:spTree>
    <p:extLst>
      <p:ext uri="{BB962C8B-B14F-4D97-AF65-F5344CB8AC3E}">
        <p14:creationId xmlns:p14="http://schemas.microsoft.com/office/powerpoint/2010/main" val="921797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4C5F4F5C-599F-4390-BF18-4E8B27E770B0}" type="datetimeFigureOut">
              <a:rPr kumimoji="1" lang="ja-JP" altLang="en-US" smtClean="0"/>
              <a:t>2019/6/4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EDA5410-C605-4169-9FA3-6C794018994F}" type="slidenum">
              <a:rPr kumimoji="1" lang="ja-JP" altLang="en-US" smtClean="0"/>
              <a:t>‹#›</a:t>
            </a:fld>
            <a:endParaRPr kumimoji="1" lang="ja-JP" altLang="en-US"/>
          </a:p>
        </p:txBody>
      </p:sp>
    </p:spTree>
    <p:extLst>
      <p:ext uri="{BB962C8B-B14F-4D97-AF65-F5344CB8AC3E}">
        <p14:creationId xmlns:p14="http://schemas.microsoft.com/office/powerpoint/2010/main" val="25463712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5F4F5C-599F-4390-BF18-4E8B27E770B0}" type="datetimeFigureOut">
              <a:rPr kumimoji="1" lang="ja-JP" altLang="en-US" smtClean="0"/>
              <a:t>2019/6/4</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DA5410-C605-4169-9FA3-6C794018994F}" type="slidenum">
              <a:rPr kumimoji="1" lang="ja-JP" altLang="en-US" smtClean="0"/>
              <a:t>‹#›</a:t>
            </a:fld>
            <a:endParaRPr kumimoji="1" lang="ja-JP" altLang="en-US"/>
          </a:p>
        </p:txBody>
      </p:sp>
    </p:spTree>
    <p:extLst>
      <p:ext uri="{BB962C8B-B14F-4D97-AF65-F5344CB8AC3E}">
        <p14:creationId xmlns:p14="http://schemas.microsoft.com/office/powerpoint/2010/main" val="38392467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44460" y="2465059"/>
            <a:ext cx="9144000" cy="717170"/>
          </a:xfrm>
        </p:spPr>
        <p:txBody>
          <a:bodyPr>
            <a:normAutofit fontScale="90000"/>
          </a:bodyPr>
          <a:lstStyle/>
          <a:p>
            <a:br>
              <a:rPr kumimoji="1" lang="en-US" altLang="ja-JP" sz="4400" dirty="0"/>
            </a:br>
            <a:br>
              <a:rPr kumimoji="1" lang="en-US" altLang="ja-JP" sz="4400" dirty="0"/>
            </a:br>
            <a:r>
              <a:rPr kumimoji="1" lang="en-US" altLang="ja-JP" sz="4400" dirty="0"/>
              <a:t>On Internal Employment</a:t>
            </a:r>
            <a:br>
              <a:rPr kumimoji="1" lang="en-US" altLang="ja-JP" sz="4400" dirty="0"/>
            </a:br>
            <a:r>
              <a:rPr kumimoji="1" lang="en-US" altLang="ja-JP" sz="4400" dirty="0"/>
              <a:t> of “Formal Concepts” </a:t>
            </a:r>
            <a:br>
              <a:rPr kumimoji="1" lang="en-US" altLang="ja-JP" sz="4000" dirty="0"/>
            </a:br>
            <a:r>
              <a:rPr kumimoji="1" lang="en-US" altLang="ja-JP" sz="4000" dirty="0"/>
              <a:t> </a:t>
            </a:r>
            <a:br>
              <a:rPr kumimoji="1" lang="en-US" altLang="ja-JP" sz="4000" dirty="0"/>
            </a:br>
            <a:r>
              <a:rPr kumimoji="1" lang="en-US" altLang="ja-JP" sz="4000" dirty="0"/>
              <a:t>- A Neglected Aspect of the </a:t>
            </a:r>
            <a:r>
              <a:rPr kumimoji="1" lang="en-US" altLang="ja-JP" sz="4000" dirty="0" err="1"/>
              <a:t>Logicist</a:t>
            </a:r>
            <a:r>
              <a:rPr kumimoji="1" lang="en-US" altLang="ja-JP" sz="4000" dirty="0"/>
              <a:t> Program Revisited</a:t>
            </a:r>
            <a:br>
              <a:rPr kumimoji="1" lang="en-US" altLang="ja-JP" sz="4000" dirty="0"/>
            </a:br>
            <a:endParaRPr kumimoji="1" lang="ja-JP" altLang="en-US" sz="4000" dirty="0"/>
          </a:p>
        </p:txBody>
      </p:sp>
      <p:sp>
        <p:nvSpPr>
          <p:cNvPr id="3" name="サブタイトル 2"/>
          <p:cNvSpPr>
            <a:spLocks noGrp="1"/>
          </p:cNvSpPr>
          <p:nvPr>
            <p:ph type="subTitle" idx="1"/>
          </p:nvPr>
        </p:nvSpPr>
        <p:spPr>
          <a:xfrm>
            <a:off x="1433848" y="3804744"/>
            <a:ext cx="9144000" cy="2512937"/>
          </a:xfrm>
        </p:spPr>
        <p:txBody>
          <a:bodyPr vert="horz" lIns="91440" tIns="45720" rIns="91440" bIns="45720" rtlCol="0" anchor="t">
            <a:normAutofit/>
          </a:bodyPr>
          <a:lstStyle/>
          <a:p>
            <a:endParaRPr lang="ja-JP" altLang="en-US" dirty="0"/>
          </a:p>
          <a:p>
            <a:r>
              <a:rPr kumimoji="1" lang="en-US" altLang="ja-JP" dirty="0" err="1"/>
              <a:t>Kengo</a:t>
            </a:r>
            <a:r>
              <a:rPr kumimoji="1" lang="ja-JP" altLang="en-US" dirty="0"/>
              <a:t> </a:t>
            </a:r>
            <a:r>
              <a:rPr kumimoji="1" lang="en-US" altLang="ja-JP" dirty="0"/>
              <a:t>Okamoto</a:t>
            </a:r>
          </a:p>
          <a:p>
            <a:r>
              <a:rPr kumimoji="1" lang="ja-JP" altLang="en-US" dirty="0"/>
              <a:t>（</a:t>
            </a:r>
            <a:r>
              <a:rPr kumimoji="1" lang="en-US" altLang="ja-JP" dirty="0"/>
              <a:t>Tokyo Metropolitan University</a:t>
            </a:r>
            <a:r>
              <a:rPr kumimoji="1" lang="ja-JP" altLang="en-US" dirty="0"/>
              <a:t>）</a:t>
            </a:r>
            <a:endParaRPr kumimoji="1" lang="en-US" altLang="ja-JP" dirty="0"/>
          </a:p>
          <a:p>
            <a:endParaRPr kumimoji="1" lang="en-US" altLang="ja-JP" dirty="0"/>
          </a:p>
          <a:p>
            <a:r>
              <a:rPr lang="en-US" altLang="ja-JP" dirty="0"/>
              <a:t>2019.6.2</a:t>
            </a:r>
          </a:p>
          <a:p>
            <a:endParaRPr lang="ja-JP" altLang="ja-JP" dirty="0"/>
          </a:p>
          <a:p>
            <a:pPr algn="l"/>
            <a:endParaRPr kumimoji="1" lang="en-US" altLang="ja-JP" dirty="0"/>
          </a:p>
          <a:p>
            <a:endParaRPr kumimoji="1" lang="ja-JP" altLang="en-US" dirty="0"/>
          </a:p>
        </p:txBody>
      </p:sp>
    </p:spTree>
    <p:extLst>
      <p:ext uri="{BB962C8B-B14F-4D97-AF65-F5344CB8AC3E}">
        <p14:creationId xmlns:p14="http://schemas.microsoft.com/office/powerpoint/2010/main" val="17391766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タイトル 10"/>
          <p:cNvSpPr>
            <a:spLocks noGrp="1"/>
          </p:cNvSpPr>
          <p:nvPr>
            <p:ph type="title"/>
          </p:nvPr>
        </p:nvSpPr>
        <p:spPr/>
        <p:txBody>
          <a:bodyPr/>
          <a:lstStyle/>
          <a:p>
            <a:r>
              <a:rPr kumimoji="1" lang="en-US" altLang="ja-JP" dirty="0"/>
              <a:t>Two Roles of “Facts” in Calculation</a:t>
            </a:r>
            <a:endParaRPr kumimoji="1" lang="ja-JP" altLang="en-US" dirty="0"/>
          </a:p>
        </p:txBody>
      </p:sp>
      <p:sp>
        <p:nvSpPr>
          <p:cNvPr id="12" name="コンテンツ プレースホルダー 11"/>
          <p:cNvSpPr>
            <a:spLocks noGrp="1"/>
          </p:cNvSpPr>
          <p:nvPr>
            <p:ph idx="1"/>
          </p:nvPr>
        </p:nvSpPr>
        <p:spPr/>
        <p:txBody>
          <a:bodyPr>
            <a:normAutofit fontScale="62500" lnSpcReduction="20000"/>
          </a:bodyPr>
          <a:lstStyle/>
          <a:p>
            <a:r>
              <a:rPr lang="en-US" altLang="ja-JP" dirty="0"/>
              <a:t>[RFM]382</a:t>
            </a:r>
          </a:p>
          <a:p>
            <a:pPr marL="0" indent="0">
              <a:buNone/>
            </a:pPr>
            <a:r>
              <a:rPr lang="en-US" altLang="ja-JP" i="1" dirty="0">
                <a:solidFill>
                  <a:srgbClr val="00B050"/>
                </a:solidFill>
              </a:rPr>
              <a:t>   The </a:t>
            </a:r>
            <a:r>
              <a:rPr lang="en-US" altLang="ja-JP" i="1" dirty="0" err="1">
                <a:solidFill>
                  <a:srgbClr val="00B050"/>
                </a:solidFill>
              </a:rPr>
              <a:t>connexion</a:t>
            </a:r>
            <a:r>
              <a:rPr lang="en-US" altLang="ja-JP" i="1" dirty="0">
                <a:solidFill>
                  <a:srgbClr val="00B050"/>
                </a:solidFill>
              </a:rPr>
              <a:t> with the latter [=[2]] consists in the fact that the calculation is the picture of an experiment as it practically always turns out. </a:t>
            </a:r>
          </a:p>
          <a:p>
            <a:pPr marL="0" indent="0">
              <a:buNone/>
            </a:pPr>
            <a:r>
              <a:rPr lang="en-US" altLang="ja-JP" i="1" dirty="0">
                <a:solidFill>
                  <a:srgbClr val="00B0F0"/>
                </a:solidFill>
              </a:rPr>
              <a:t>  Der </a:t>
            </a:r>
            <a:r>
              <a:rPr lang="en-US" altLang="ja-JP" i="1" dirty="0" err="1">
                <a:solidFill>
                  <a:srgbClr val="00B0F0"/>
                </a:solidFill>
              </a:rPr>
              <a:t>Zusammenhang</a:t>
            </a:r>
            <a:r>
              <a:rPr lang="en-US" altLang="ja-JP" i="1" dirty="0">
                <a:solidFill>
                  <a:srgbClr val="00B0F0"/>
                </a:solidFill>
              </a:rPr>
              <a:t>  </a:t>
            </a:r>
            <a:r>
              <a:rPr lang="en-US" altLang="ja-JP" i="1" dirty="0" err="1">
                <a:solidFill>
                  <a:srgbClr val="00B0F0"/>
                </a:solidFill>
              </a:rPr>
              <a:t>mit</a:t>
            </a:r>
            <a:r>
              <a:rPr lang="en-US" altLang="ja-JP" i="1" dirty="0">
                <a:solidFill>
                  <a:srgbClr val="00B0F0"/>
                </a:solidFill>
              </a:rPr>
              <a:t> </a:t>
            </a:r>
            <a:r>
              <a:rPr lang="en-US" altLang="ja-JP" i="1" dirty="0" err="1">
                <a:solidFill>
                  <a:srgbClr val="00B0F0"/>
                </a:solidFill>
              </a:rPr>
              <a:t>diesen</a:t>
            </a:r>
            <a:r>
              <a:rPr lang="en-US" altLang="ja-JP" i="1" dirty="0">
                <a:solidFill>
                  <a:srgbClr val="00B0F0"/>
                </a:solidFill>
              </a:rPr>
              <a:t> </a:t>
            </a:r>
            <a:r>
              <a:rPr lang="en-US" altLang="ja-JP" i="1" dirty="0" err="1">
                <a:solidFill>
                  <a:srgbClr val="00B0F0"/>
                </a:solidFill>
              </a:rPr>
              <a:t>besteht</a:t>
            </a:r>
            <a:r>
              <a:rPr lang="en-US" altLang="ja-JP" i="1" dirty="0">
                <a:solidFill>
                  <a:srgbClr val="00B0F0"/>
                </a:solidFill>
              </a:rPr>
              <a:t> </a:t>
            </a:r>
            <a:r>
              <a:rPr lang="en-US" altLang="ja-JP" i="1" dirty="0" err="1">
                <a:solidFill>
                  <a:srgbClr val="00B0F0"/>
                </a:solidFill>
              </a:rPr>
              <a:t>darin</a:t>
            </a:r>
            <a:r>
              <a:rPr lang="en-US" altLang="ja-JP" i="1" dirty="0">
                <a:solidFill>
                  <a:srgbClr val="00B0F0"/>
                </a:solidFill>
              </a:rPr>
              <a:t>, </a:t>
            </a:r>
            <a:r>
              <a:rPr lang="en-US" altLang="ja-JP" i="1" dirty="0" err="1">
                <a:solidFill>
                  <a:srgbClr val="00B0F0"/>
                </a:solidFill>
              </a:rPr>
              <a:t>dass</a:t>
            </a:r>
            <a:r>
              <a:rPr lang="en-US" altLang="ja-JP" i="1" dirty="0">
                <a:solidFill>
                  <a:srgbClr val="00B0F0"/>
                </a:solidFill>
              </a:rPr>
              <a:t> die </a:t>
            </a:r>
            <a:r>
              <a:rPr lang="en-US" altLang="ja-JP" i="1" dirty="0" err="1">
                <a:solidFill>
                  <a:srgbClr val="00B0F0"/>
                </a:solidFill>
              </a:rPr>
              <a:t>Rechnung</a:t>
            </a:r>
            <a:r>
              <a:rPr lang="en-US" altLang="ja-JP" i="1" dirty="0">
                <a:solidFill>
                  <a:srgbClr val="00B0F0"/>
                </a:solidFill>
              </a:rPr>
              <a:t> </a:t>
            </a:r>
            <a:r>
              <a:rPr lang="en-US" altLang="ja-JP" i="1" u="sng" dirty="0">
                <a:solidFill>
                  <a:srgbClr val="00B0F0"/>
                </a:solidFill>
                <a:latin typeface="Arial Black" panose="020B0A04020102020204" pitchFamily="34" charset="0"/>
              </a:rPr>
              <a:t>das Bild </a:t>
            </a:r>
            <a:r>
              <a:rPr lang="en-US" altLang="ja-JP" i="1" dirty="0" err="1">
                <a:solidFill>
                  <a:srgbClr val="00B0F0"/>
                </a:solidFill>
              </a:rPr>
              <a:t>eines</a:t>
            </a:r>
            <a:r>
              <a:rPr lang="en-US" altLang="ja-JP" i="1" dirty="0">
                <a:solidFill>
                  <a:srgbClr val="00B0F0"/>
                </a:solidFill>
              </a:rPr>
              <a:t> Experiments </a:t>
            </a:r>
            <a:r>
              <a:rPr lang="en-US" altLang="ja-JP" i="1" dirty="0" err="1">
                <a:solidFill>
                  <a:srgbClr val="00B0F0"/>
                </a:solidFill>
              </a:rPr>
              <a:t>ist</a:t>
            </a:r>
            <a:r>
              <a:rPr lang="en-US" altLang="ja-JP" i="1" dirty="0">
                <a:solidFill>
                  <a:srgbClr val="00B0F0"/>
                </a:solidFill>
              </a:rPr>
              <a:t>, </a:t>
            </a:r>
            <a:r>
              <a:rPr lang="en-US" altLang="ja-JP" i="1" dirty="0" err="1">
                <a:solidFill>
                  <a:srgbClr val="00B0F0"/>
                </a:solidFill>
              </a:rPr>
              <a:t>wie</a:t>
            </a:r>
            <a:r>
              <a:rPr lang="en-US" altLang="ja-JP" i="1" dirty="0">
                <a:solidFill>
                  <a:srgbClr val="00B0F0"/>
                </a:solidFill>
              </a:rPr>
              <a:t> es </a:t>
            </a:r>
            <a:r>
              <a:rPr lang="en-US" altLang="ja-JP" i="1" dirty="0" err="1">
                <a:solidFill>
                  <a:srgbClr val="00B0F0"/>
                </a:solidFill>
              </a:rPr>
              <a:t>naemlich</a:t>
            </a:r>
            <a:r>
              <a:rPr lang="en-US" altLang="ja-JP" i="1" dirty="0">
                <a:solidFill>
                  <a:srgbClr val="00B0F0"/>
                </a:solidFill>
              </a:rPr>
              <a:t>, so gut </a:t>
            </a:r>
            <a:r>
              <a:rPr lang="en-US" altLang="ja-JP" i="1" dirty="0" err="1">
                <a:solidFill>
                  <a:srgbClr val="00B0F0"/>
                </a:solidFill>
              </a:rPr>
              <a:t>wie</a:t>
            </a:r>
            <a:r>
              <a:rPr lang="en-US" altLang="ja-JP" i="1" dirty="0">
                <a:solidFill>
                  <a:srgbClr val="00B0F0"/>
                </a:solidFill>
              </a:rPr>
              <a:t> </a:t>
            </a:r>
            <a:r>
              <a:rPr lang="en-US" altLang="ja-JP" i="1" dirty="0" err="1">
                <a:solidFill>
                  <a:srgbClr val="00B0F0"/>
                </a:solidFill>
              </a:rPr>
              <a:t>immer</a:t>
            </a:r>
            <a:r>
              <a:rPr lang="en-US" altLang="ja-JP" i="1" dirty="0">
                <a:solidFill>
                  <a:srgbClr val="00B0F0"/>
                </a:solidFill>
              </a:rPr>
              <a:t>, </a:t>
            </a:r>
            <a:r>
              <a:rPr lang="en-US" altLang="ja-JP" i="1" dirty="0" err="1">
                <a:solidFill>
                  <a:srgbClr val="00B0F0"/>
                </a:solidFill>
              </a:rPr>
              <a:t>ablaeuft</a:t>
            </a:r>
            <a:r>
              <a:rPr lang="en-US" altLang="ja-JP" i="1" dirty="0">
                <a:solidFill>
                  <a:srgbClr val="00B0F0"/>
                </a:solidFill>
              </a:rPr>
              <a:t>.</a:t>
            </a:r>
          </a:p>
          <a:p>
            <a:pPr marL="0" indent="0">
              <a:buNone/>
            </a:pPr>
            <a:r>
              <a:rPr lang="en-US" altLang="ja-JP" i="1" dirty="0">
                <a:solidFill>
                  <a:srgbClr val="00B0F0"/>
                </a:solidFill>
              </a:rPr>
              <a:t>  </a:t>
            </a:r>
            <a:r>
              <a:rPr lang="ja-JP" altLang="en-US" i="1" dirty="0">
                <a:solidFill>
                  <a:srgbClr val="00B0F0"/>
                </a:solidFill>
              </a:rPr>
              <a:t> </a:t>
            </a:r>
            <a:r>
              <a:rPr lang="ja-JP" altLang="en-US" dirty="0"/>
              <a:t>＝ </a:t>
            </a:r>
            <a:r>
              <a:rPr lang="en-US" altLang="ja-JP" dirty="0"/>
              <a:t>picture as a model</a:t>
            </a:r>
          </a:p>
          <a:p>
            <a:pPr marL="0" indent="0">
              <a:buNone/>
            </a:pPr>
            <a:r>
              <a:rPr lang="en-US" altLang="ja-JP" i="1" dirty="0">
                <a:solidFill>
                  <a:srgbClr val="00B050"/>
                </a:solidFill>
              </a:rPr>
              <a:t>  From the former [=[1]] it gets its point, its physiognomy; </a:t>
            </a:r>
          </a:p>
          <a:p>
            <a:pPr marL="0" indent="0">
              <a:buNone/>
            </a:pPr>
            <a:r>
              <a:rPr lang="en-US" altLang="ja-JP" i="1" dirty="0">
                <a:solidFill>
                  <a:srgbClr val="00B050"/>
                </a:solidFill>
              </a:rPr>
              <a:t>  </a:t>
            </a:r>
            <a:r>
              <a:rPr lang="en-US" altLang="ja-JP" i="1" dirty="0">
                <a:solidFill>
                  <a:srgbClr val="00B0F0"/>
                </a:solidFill>
              </a:rPr>
              <a:t>Von den </a:t>
            </a:r>
            <a:r>
              <a:rPr lang="en-US" altLang="ja-JP" i="1" dirty="0" err="1">
                <a:solidFill>
                  <a:srgbClr val="00B0F0"/>
                </a:solidFill>
              </a:rPr>
              <a:t>anderen</a:t>
            </a:r>
            <a:r>
              <a:rPr lang="en-US" altLang="ja-JP" i="1" dirty="0">
                <a:solidFill>
                  <a:srgbClr val="00B0F0"/>
                </a:solidFill>
              </a:rPr>
              <a:t> </a:t>
            </a:r>
            <a:r>
              <a:rPr lang="en-US" altLang="ja-JP" i="1" dirty="0" err="1">
                <a:solidFill>
                  <a:srgbClr val="00B0F0"/>
                </a:solidFill>
              </a:rPr>
              <a:t>erhaelt</a:t>
            </a:r>
            <a:r>
              <a:rPr lang="en-US" altLang="ja-JP" i="1" dirty="0">
                <a:solidFill>
                  <a:srgbClr val="00B0F0"/>
                </a:solidFill>
              </a:rPr>
              <a:t> es seine Point, seine </a:t>
            </a:r>
            <a:r>
              <a:rPr lang="en-US" altLang="ja-JP" i="1" dirty="0" err="1">
                <a:solidFill>
                  <a:srgbClr val="00B0F0"/>
                </a:solidFill>
              </a:rPr>
              <a:t>Physiognomie</a:t>
            </a:r>
            <a:r>
              <a:rPr lang="en-US" altLang="ja-JP" i="1" dirty="0">
                <a:solidFill>
                  <a:srgbClr val="00B0F0"/>
                </a:solidFill>
              </a:rPr>
              <a:t>; </a:t>
            </a:r>
          </a:p>
          <a:p>
            <a:pPr marL="0" indent="0">
              <a:buNone/>
            </a:pPr>
            <a:r>
              <a:rPr lang="ja-JP" altLang="en-US" i="1" dirty="0">
                <a:solidFill>
                  <a:srgbClr val="00B050"/>
                </a:solidFill>
              </a:rPr>
              <a:t>　</a:t>
            </a:r>
            <a:r>
              <a:rPr lang="ja-JP" altLang="en-US" i="1" dirty="0"/>
              <a:t>＝  </a:t>
            </a:r>
            <a:r>
              <a:rPr lang="en-US" altLang="ja-JP" i="1" dirty="0"/>
              <a:t>syntax has “a face”</a:t>
            </a:r>
          </a:p>
          <a:p>
            <a:pPr marL="0" indent="0">
              <a:buNone/>
            </a:pPr>
            <a:r>
              <a:rPr lang="en-US" altLang="ja-JP" i="1" dirty="0">
                <a:solidFill>
                  <a:srgbClr val="00B050"/>
                </a:solidFill>
              </a:rPr>
              <a:t>  but that is certainly not to say that the proposition of mathematics have the functions of empirical propositions. </a:t>
            </a:r>
          </a:p>
          <a:p>
            <a:pPr marL="0" indent="0">
              <a:buNone/>
            </a:pPr>
            <a:r>
              <a:rPr lang="en-US" altLang="ja-JP" i="1" dirty="0">
                <a:solidFill>
                  <a:srgbClr val="00B0F0"/>
                </a:solidFill>
              </a:rPr>
              <a:t>  </a:t>
            </a:r>
            <a:r>
              <a:rPr lang="en-US" altLang="ja-JP" i="1" dirty="0" err="1">
                <a:solidFill>
                  <a:srgbClr val="00B0F0"/>
                </a:solidFill>
              </a:rPr>
              <a:t>aber</a:t>
            </a:r>
            <a:r>
              <a:rPr lang="en-US" altLang="ja-JP" i="1" dirty="0">
                <a:solidFill>
                  <a:srgbClr val="00B0F0"/>
                </a:solidFill>
              </a:rPr>
              <a:t> das </a:t>
            </a:r>
            <a:r>
              <a:rPr lang="en-US" altLang="ja-JP" i="1" dirty="0" err="1">
                <a:solidFill>
                  <a:srgbClr val="00B0F0"/>
                </a:solidFill>
              </a:rPr>
              <a:t>sagt</a:t>
            </a:r>
            <a:r>
              <a:rPr lang="en-US" altLang="ja-JP" i="1" dirty="0">
                <a:solidFill>
                  <a:srgbClr val="00B0F0"/>
                </a:solidFill>
              </a:rPr>
              <a:t> </a:t>
            </a:r>
            <a:r>
              <a:rPr lang="en-US" altLang="ja-JP" i="1" dirty="0" err="1">
                <a:solidFill>
                  <a:srgbClr val="00B0F0"/>
                </a:solidFill>
              </a:rPr>
              <a:t>duchaus</a:t>
            </a:r>
            <a:r>
              <a:rPr lang="en-US" altLang="ja-JP" i="1" dirty="0">
                <a:solidFill>
                  <a:srgbClr val="00B0F0"/>
                </a:solidFill>
              </a:rPr>
              <a:t> </a:t>
            </a:r>
            <a:r>
              <a:rPr lang="en-US" altLang="ja-JP" i="1" dirty="0" err="1">
                <a:solidFill>
                  <a:srgbClr val="00B0F0"/>
                </a:solidFill>
              </a:rPr>
              <a:t>nicht</a:t>
            </a:r>
            <a:r>
              <a:rPr lang="en-US" altLang="ja-JP" i="1" dirty="0">
                <a:solidFill>
                  <a:srgbClr val="00B0F0"/>
                </a:solidFill>
              </a:rPr>
              <a:t>, </a:t>
            </a:r>
            <a:r>
              <a:rPr lang="en-US" altLang="ja-JP" i="1" dirty="0" err="1">
                <a:solidFill>
                  <a:srgbClr val="00B0F0"/>
                </a:solidFill>
              </a:rPr>
              <a:t>dass</a:t>
            </a:r>
            <a:r>
              <a:rPr lang="en-US" altLang="ja-JP" i="1" dirty="0">
                <a:solidFill>
                  <a:srgbClr val="00B0F0"/>
                </a:solidFill>
              </a:rPr>
              <a:t> die </a:t>
            </a:r>
            <a:r>
              <a:rPr lang="en-US" altLang="ja-JP" i="1" dirty="0" err="1">
                <a:solidFill>
                  <a:srgbClr val="00B0F0"/>
                </a:solidFill>
              </a:rPr>
              <a:t>Saetze</a:t>
            </a:r>
            <a:r>
              <a:rPr lang="en-US" altLang="ja-JP" i="1" dirty="0">
                <a:solidFill>
                  <a:srgbClr val="00B0F0"/>
                </a:solidFill>
              </a:rPr>
              <a:t> der </a:t>
            </a:r>
            <a:r>
              <a:rPr lang="en-US" altLang="ja-JP" i="1" dirty="0" err="1">
                <a:solidFill>
                  <a:srgbClr val="00B0F0"/>
                </a:solidFill>
              </a:rPr>
              <a:t>Mathematik</a:t>
            </a:r>
            <a:r>
              <a:rPr lang="en-US" altLang="ja-JP" i="1" dirty="0">
                <a:solidFill>
                  <a:srgbClr val="00B0F0"/>
                </a:solidFill>
              </a:rPr>
              <a:t> die </a:t>
            </a:r>
            <a:r>
              <a:rPr lang="en-US" altLang="ja-JP" i="1" dirty="0" err="1">
                <a:solidFill>
                  <a:srgbClr val="00B0F0"/>
                </a:solidFill>
              </a:rPr>
              <a:t>Funktionen</a:t>
            </a:r>
            <a:r>
              <a:rPr lang="en-US" altLang="ja-JP" i="1" dirty="0">
                <a:solidFill>
                  <a:srgbClr val="00B0F0"/>
                </a:solidFill>
              </a:rPr>
              <a:t> der </a:t>
            </a:r>
            <a:r>
              <a:rPr lang="en-US" altLang="ja-JP" i="1" dirty="0" err="1">
                <a:solidFill>
                  <a:srgbClr val="00B0F0"/>
                </a:solidFill>
              </a:rPr>
              <a:t>empirischen</a:t>
            </a:r>
            <a:r>
              <a:rPr lang="en-US" altLang="ja-JP" i="1" dirty="0">
                <a:solidFill>
                  <a:srgbClr val="00B0F0"/>
                </a:solidFill>
              </a:rPr>
              <a:t> </a:t>
            </a:r>
            <a:r>
              <a:rPr lang="en-US" altLang="ja-JP" i="1" dirty="0" err="1">
                <a:solidFill>
                  <a:srgbClr val="00B0F0"/>
                </a:solidFill>
              </a:rPr>
              <a:t>Saetze</a:t>
            </a:r>
            <a:r>
              <a:rPr lang="en-US" altLang="ja-JP" i="1" dirty="0">
                <a:solidFill>
                  <a:srgbClr val="00B0F0"/>
                </a:solidFill>
              </a:rPr>
              <a:t> </a:t>
            </a:r>
            <a:r>
              <a:rPr lang="en-US" altLang="ja-JP" i="1" dirty="0" err="1">
                <a:solidFill>
                  <a:srgbClr val="00B0F0"/>
                </a:solidFill>
              </a:rPr>
              <a:t>haben</a:t>
            </a:r>
            <a:r>
              <a:rPr lang="en-US" altLang="ja-JP" i="1" dirty="0">
                <a:solidFill>
                  <a:srgbClr val="00B050"/>
                </a:solidFill>
              </a:rPr>
              <a:t>.</a:t>
            </a:r>
          </a:p>
          <a:p>
            <a:pPr marL="0" indent="0">
              <a:buNone/>
            </a:pPr>
            <a:r>
              <a:rPr lang="en-US" altLang="ja-JP" dirty="0"/>
              <a:t>   </a:t>
            </a:r>
            <a:r>
              <a:rPr lang="ja-JP" altLang="en-US" dirty="0"/>
              <a:t>＝　</a:t>
            </a:r>
            <a:r>
              <a:rPr lang="en-US" altLang="ja-JP" dirty="0"/>
              <a:t>Calculation is never to be confused with experiment.  </a:t>
            </a:r>
          </a:p>
          <a:p>
            <a:pPr marL="0" indent="0">
              <a:buNone/>
            </a:pPr>
            <a:r>
              <a:rPr lang="en-US" altLang="ja-JP" dirty="0"/>
              <a:t>  </a:t>
            </a:r>
            <a:endParaRPr kumimoji="1" lang="ja-JP" altLang="en-US" dirty="0"/>
          </a:p>
        </p:txBody>
      </p:sp>
    </p:spTree>
    <p:extLst>
      <p:ext uri="{BB962C8B-B14F-4D97-AF65-F5344CB8AC3E}">
        <p14:creationId xmlns:p14="http://schemas.microsoft.com/office/powerpoint/2010/main" val="20915829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タイトル 10"/>
          <p:cNvSpPr>
            <a:spLocks noGrp="1"/>
          </p:cNvSpPr>
          <p:nvPr>
            <p:ph type="title"/>
          </p:nvPr>
        </p:nvSpPr>
        <p:spPr/>
        <p:txBody>
          <a:bodyPr/>
          <a:lstStyle/>
          <a:p>
            <a:r>
              <a:rPr kumimoji="1" lang="en-US" altLang="ja-JP" dirty="0"/>
              <a:t>Mathematics creates the </a:t>
            </a:r>
            <a:r>
              <a:rPr kumimoji="1" lang="en-US" altLang="ja-JP" dirty="0">
                <a:latin typeface="Arial Black" panose="020B0A04020102020204" pitchFamily="34" charset="0"/>
              </a:rPr>
              <a:t>forms</a:t>
            </a:r>
            <a:r>
              <a:rPr kumimoji="1" lang="en-US" altLang="ja-JP" dirty="0"/>
              <a:t> of what we call </a:t>
            </a:r>
            <a:r>
              <a:rPr kumimoji="1" lang="en-US" altLang="ja-JP" dirty="0">
                <a:latin typeface="Arial Black" panose="020B0A04020102020204" pitchFamily="34" charset="0"/>
              </a:rPr>
              <a:t>facts</a:t>
            </a:r>
            <a:r>
              <a:rPr kumimoji="1" lang="en-US" altLang="ja-JP" dirty="0"/>
              <a:t>:</a:t>
            </a:r>
            <a:endParaRPr kumimoji="1" lang="ja-JP" altLang="en-US" dirty="0"/>
          </a:p>
        </p:txBody>
      </p:sp>
      <p:sp>
        <p:nvSpPr>
          <p:cNvPr id="12" name="コンテンツ プレースホルダー 11"/>
          <p:cNvSpPr>
            <a:spLocks noGrp="1"/>
          </p:cNvSpPr>
          <p:nvPr>
            <p:ph idx="1"/>
          </p:nvPr>
        </p:nvSpPr>
        <p:spPr/>
        <p:txBody>
          <a:bodyPr>
            <a:normAutofit fontScale="70000" lnSpcReduction="20000"/>
          </a:bodyPr>
          <a:lstStyle/>
          <a:p>
            <a:pPr marL="0" indent="0">
              <a:buNone/>
            </a:pPr>
            <a:r>
              <a:rPr lang="en-US" altLang="ja-JP" dirty="0"/>
              <a:t>  [RFM]383</a:t>
            </a:r>
          </a:p>
          <a:p>
            <a:pPr marL="0" indent="0">
              <a:buNone/>
            </a:pPr>
            <a:r>
              <a:rPr lang="en-US" altLang="ja-JP" i="1" dirty="0">
                <a:solidFill>
                  <a:srgbClr val="00B050"/>
                </a:solidFill>
              </a:rPr>
              <a:t>   Calculating, if it is to be practical, must be grounded in empirical facts’ </a:t>
            </a:r>
            <a:r>
              <a:rPr lang="ja-JP" altLang="en-US" i="1" dirty="0">
                <a:solidFill>
                  <a:srgbClr val="00B050"/>
                </a:solidFill>
              </a:rPr>
              <a:t>－ </a:t>
            </a:r>
            <a:r>
              <a:rPr lang="en-US" altLang="ja-JP" i="1" dirty="0">
                <a:solidFill>
                  <a:srgbClr val="00B050"/>
                </a:solidFill>
              </a:rPr>
              <a:t>Why should it not rather determine what empirical facts </a:t>
            </a:r>
            <a:r>
              <a:rPr lang="en-US" altLang="ja-JP" i="1" dirty="0">
                <a:solidFill>
                  <a:srgbClr val="00B050"/>
                </a:solidFill>
                <a:latin typeface="Arial Black" panose="020B0A04020102020204" pitchFamily="34" charset="0"/>
              </a:rPr>
              <a:t>are</a:t>
            </a:r>
            <a:r>
              <a:rPr lang="en-US" altLang="ja-JP" i="1" dirty="0">
                <a:solidFill>
                  <a:srgbClr val="00B050"/>
                </a:solidFill>
              </a:rPr>
              <a:t>? </a:t>
            </a:r>
          </a:p>
          <a:p>
            <a:pPr marL="0" indent="0">
              <a:buNone/>
            </a:pPr>
            <a:r>
              <a:rPr lang="en-US" altLang="ja-JP" i="1" dirty="0">
                <a:solidFill>
                  <a:srgbClr val="00B050"/>
                </a:solidFill>
              </a:rPr>
              <a:t>  </a:t>
            </a:r>
            <a:r>
              <a:rPr lang="en-US" altLang="ja-JP" i="1" dirty="0">
                <a:solidFill>
                  <a:srgbClr val="00B0F0"/>
                </a:solidFill>
              </a:rPr>
              <a:t>&gt;Das </a:t>
            </a:r>
            <a:r>
              <a:rPr lang="en-US" altLang="ja-JP" i="1" dirty="0" err="1">
                <a:solidFill>
                  <a:srgbClr val="00B0F0"/>
                </a:solidFill>
              </a:rPr>
              <a:t>Rechnen</a:t>
            </a:r>
            <a:r>
              <a:rPr lang="en-US" altLang="ja-JP" i="1" dirty="0">
                <a:solidFill>
                  <a:srgbClr val="00B0F0"/>
                </a:solidFill>
              </a:rPr>
              <a:t>, um </a:t>
            </a:r>
            <a:r>
              <a:rPr lang="en-US" altLang="ja-JP" i="1" dirty="0" err="1">
                <a:solidFill>
                  <a:srgbClr val="00B0F0"/>
                </a:solidFill>
              </a:rPr>
              <a:t>praktisch</a:t>
            </a:r>
            <a:r>
              <a:rPr lang="en-US" altLang="ja-JP" i="1" dirty="0">
                <a:solidFill>
                  <a:srgbClr val="00B0F0"/>
                </a:solidFill>
              </a:rPr>
              <a:t> sein </a:t>
            </a:r>
            <a:r>
              <a:rPr lang="en-US" altLang="ja-JP" i="1" dirty="0" err="1">
                <a:solidFill>
                  <a:srgbClr val="00B0F0"/>
                </a:solidFill>
              </a:rPr>
              <a:t>zu</a:t>
            </a:r>
            <a:r>
              <a:rPr lang="en-US" altLang="ja-JP" i="1" dirty="0">
                <a:solidFill>
                  <a:srgbClr val="00B0F0"/>
                </a:solidFill>
              </a:rPr>
              <a:t> </a:t>
            </a:r>
            <a:r>
              <a:rPr lang="en-US" altLang="ja-JP" i="1" dirty="0" err="1">
                <a:solidFill>
                  <a:srgbClr val="00B0F0"/>
                </a:solidFill>
              </a:rPr>
              <a:t>koennen</a:t>
            </a:r>
            <a:r>
              <a:rPr lang="en-US" altLang="ja-JP" i="1" dirty="0">
                <a:solidFill>
                  <a:srgbClr val="00B0F0"/>
                </a:solidFill>
              </a:rPr>
              <a:t>, muss auf </a:t>
            </a:r>
            <a:r>
              <a:rPr lang="en-US" altLang="ja-JP" i="1" dirty="0" err="1">
                <a:solidFill>
                  <a:srgbClr val="00B0F0"/>
                </a:solidFill>
              </a:rPr>
              <a:t>empirischen</a:t>
            </a:r>
            <a:r>
              <a:rPr lang="en-US" altLang="ja-JP" i="1" dirty="0">
                <a:solidFill>
                  <a:srgbClr val="00B0F0"/>
                </a:solidFill>
              </a:rPr>
              <a:t> </a:t>
            </a:r>
            <a:r>
              <a:rPr lang="en-US" altLang="ja-JP" i="1" dirty="0" err="1">
                <a:solidFill>
                  <a:srgbClr val="00B0F0"/>
                </a:solidFill>
              </a:rPr>
              <a:t>Tatsachen</a:t>
            </a:r>
            <a:r>
              <a:rPr lang="en-US" altLang="ja-JP" i="1" dirty="0">
                <a:solidFill>
                  <a:srgbClr val="00B0F0"/>
                </a:solidFill>
              </a:rPr>
              <a:t> </a:t>
            </a:r>
            <a:r>
              <a:rPr lang="en-US" altLang="ja-JP" i="1" dirty="0" err="1">
                <a:solidFill>
                  <a:srgbClr val="00B0F0"/>
                </a:solidFill>
              </a:rPr>
              <a:t>beruhen</a:t>
            </a:r>
            <a:r>
              <a:rPr lang="en-US" altLang="ja-JP" i="1" dirty="0">
                <a:solidFill>
                  <a:srgbClr val="00B0F0"/>
                </a:solidFill>
              </a:rPr>
              <a:t>.&lt; </a:t>
            </a:r>
            <a:r>
              <a:rPr lang="ja-JP" altLang="en-US" i="1" dirty="0">
                <a:solidFill>
                  <a:srgbClr val="00B0F0"/>
                </a:solidFill>
              </a:rPr>
              <a:t>－ </a:t>
            </a:r>
            <a:r>
              <a:rPr lang="en-US" altLang="ja-JP" i="1" dirty="0" err="1">
                <a:solidFill>
                  <a:srgbClr val="00B0F0"/>
                </a:solidFill>
              </a:rPr>
              <a:t>Warum</a:t>
            </a:r>
            <a:r>
              <a:rPr lang="en-US" altLang="ja-JP" i="1" dirty="0">
                <a:solidFill>
                  <a:srgbClr val="00B0F0"/>
                </a:solidFill>
              </a:rPr>
              <a:t> </a:t>
            </a:r>
            <a:r>
              <a:rPr lang="en-US" altLang="ja-JP" i="1" dirty="0" err="1">
                <a:solidFill>
                  <a:srgbClr val="00B0F0"/>
                </a:solidFill>
              </a:rPr>
              <a:t>soll</a:t>
            </a:r>
            <a:r>
              <a:rPr lang="en-US" altLang="ja-JP" i="1" dirty="0">
                <a:solidFill>
                  <a:srgbClr val="00B0F0"/>
                </a:solidFill>
              </a:rPr>
              <a:t> es </a:t>
            </a:r>
            <a:r>
              <a:rPr lang="en-US" altLang="ja-JP" i="1" dirty="0" err="1">
                <a:solidFill>
                  <a:srgbClr val="00B0F0"/>
                </a:solidFill>
              </a:rPr>
              <a:t>nicht</a:t>
            </a:r>
            <a:r>
              <a:rPr lang="en-US" altLang="ja-JP" i="1" dirty="0">
                <a:solidFill>
                  <a:srgbClr val="00B0F0"/>
                </a:solidFill>
              </a:rPr>
              <a:t> </a:t>
            </a:r>
            <a:r>
              <a:rPr lang="en-US" altLang="ja-JP" i="1" dirty="0" err="1">
                <a:solidFill>
                  <a:srgbClr val="00B0F0"/>
                </a:solidFill>
              </a:rPr>
              <a:t>lieber</a:t>
            </a:r>
            <a:r>
              <a:rPr lang="en-US" altLang="ja-JP" i="1" dirty="0">
                <a:solidFill>
                  <a:srgbClr val="00B0F0"/>
                </a:solidFill>
              </a:rPr>
              <a:t> </a:t>
            </a:r>
            <a:r>
              <a:rPr lang="en-US" altLang="ja-JP" i="1" dirty="0" err="1">
                <a:solidFill>
                  <a:srgbClr val="00B0F0"/>
                </a:solidFill>
              </a:rPr>
              <a:t>bestimmen</a:t>
            </a:r>
            <a:r>
              <a:rPr lang="en-US" altLang="ja-JP" i="1" dirty="0">
                <a:solidFill>
                  <a:srgbClr val="00B0F0"/>
                </a:solidFill>
              </a:rPr>
              <a:t>, was </a:t>
            </a:r>
            <a:r>
              <a:rPr lang="en-US" altLang="ja-JP" i="1" dirty="0" err="1">
                <a:solidFill>
                  <a:srgbClr val="00B0F0"/>
                </a:solidFill>
              </a:rPr>
              <a:t>empirische</a:t>
            </a:r>
            <a:r>
              <a:rPr lang="en-US" altLang="ja-JP" i="1" dirty="0">
                <a:solidFill>
                  <a:srgbClr val="00B0F0"/>
                </a:solidFill>
              </a:rPr>
              <a:t> </a:t>
            </a:r>
            <a:r>
              <a:rPr lang="en-US" altLang="ja-JP" i="1" dirty="0" err="1">
                <a:solidFill>
                  <a:srgbClr val="00B0F0"/>
                </a:solidFill>
              </a:rPr>
              <a:t>Tatsachen</a:t>
            </a:r>
            <a:r>
              <a:rPr lang="en-US" altLang="ja-JP" i="1" dirty="0">
                <a:solidFill>
                  <a:srgbClr val="00B0F0"/>
                </a:solidFill>
              </a:rPr>
              <a:t> </a:t>
            </a:r>
            <a:r>
              <a:rPr lang="en-US" altLang="ja-JP" i="1" dirty="0" err="1">
                <a:solidFill>
                  <a:srgbClr val="00B0F0"/>
                </a:solidFill>
                <a:latin typeface="Arial Black" panose="020B0A04020102020204" pitchFamily="34" charset="0"/>
              </a:rPr>
              <a:t>sind</a:t>
            </a:r>
            <a:r>
              <a:rPr lang="en-US" altLang="ja-JP" i="1" dirty="0">
                <a:solidFill>
                  <a:srgbClr val="00B0F0"/>
                </a:solidFill>
              </a:rPr>
              <a:t>?</a:t>
            </a:r>
          </a:p>
          <a:p>
            <a:pPr marL="0" indent="0">
              <a:buNone/>
            </a:pPr>
            <a:r>
              <a:rPr lang="en-US" altLang="ja-JP" dirty="0"/>
              <a:t>   </a:t>
            </a:r>
            <a:r>
              <a:rPr lang="ja-JP" altLang="en-US" dirty="0"/>
              <a:t>＝ </a:t>
            </a:r>
            <a:r>
              <a:rPr lang="en-US" altLang="ja-JP" dirty="0"/>
              <a:t>Mathematics determines what empirical facts are.</a:t>
            </a:r>
          </a:p>
          <a:p>
            <a:pPr marL="0" indent="0">
              <a:buNone/>
            </a:pPr>
            <a:r>
              <a:rPr lang="en-US" altLang="ja-JP" dirty="0"/>
              <a:t>  [RFM]381</a:t>
            </a:r>
          </a:p>
          <a:p>
            <a:pPr marL="0" indent="0">
              <a:buNone/>
            </a:pPr>
            <a:r>
              <a:rPr lang="en-US" altLang="ja-JP" i="1" dirty="0">
                <a:solidFill>
                  <a:srgbClr val="00B050"/>
                </a:solidFill>
              </a:rPr>
              <a:t>  ’To be practical, mathematics must tell us facts.’ </a:t>
            </a:r>
            <a:r>
              <a:rPr lang="ja-JP" altLang="en-US" i="1" dirty="0">
                <a:solidFill>
                  <a:srgbClr val="00B050"/>
                </a:solidFill>
              </a:rPr>
              <a:t>－ </a:t>
            </a:r>
            <a:r>
              <a:rPr lang="en-US" altLang="ja-JP" i="1" dirty="0">
                <a:solidFill>
                  <a:srgbClr val="00B050"/>
                </a:solidFill>
              </a:rPr>
              <a:t>But do these facts have to be the mathematical facts? </a:t>
            </a:r>
            <a:r>
              <a:rPr lang="ja-JP" altLang="en-US" i="1" dirty="0">
                <a:solidFill>
                  <a:srgbClr val="00B050"/>
                </a:solidFill>
              </a:rPr>
              <a:t>－ </a:t>
            </a:r>
            <a:r>
              <a:rPr lang="en-US" altLang="ja-JP" i="1" dirty="0">
                <a:solidFill>
                  <a:srgbClr val="00B050"/>
                </a:solidFill>
              </a:rPr>
              <a:t>But why should not mathematics, instead of ‘teaching us facts’, create the forms of what we call facts? </a:t>
            </a:r>
          </a:p>
          <a:p>
            <a:pPr marL="0" indent="0">
              <a:buNone/>
            </a:pPr>
            <a:r>
              <a:rPr lang="en-US" altLang="ja-JP" i="1" dirty="0">
                <a:solidFill>
                  <a:srgbClr val="00B050"/>
                </a:solidFill>
              </a:rPr>
              <a:t>  </a:t>
            </a:r>
            <a:r>
              <a:rPr lang="en-US" altLang="ja-JP" i="1" dirty="0">
                <a:solidFill>
                  <a:srgbClr val="00B0F0"/>
                </a:solidFill>
              </a:rPr>
              <a:t>&gt;Die </a:t>
            </a:r>
            <a:r>
              <a:rPr lang="en-US" altLang="ja-JP" i="1" dirty="0" err="1">
                <a:solidFill>
                  <a:srgbClr val="00B0F0"/>
                </a:solidFill>
              </a:rPr>
              <a:t>Mathematik</a:t>
            </a:r>
            <a:r>
              <a:rPr lang="en-US" altLang="ja-JP" i="1" dirty="0">
                <a:solidFill>
                  <a:srgbClr val="00B0F0"/>
                </a:solidFill>
              </a:rPr>
              <a:t>, um </a:t>
            </a:r>
            <a:r>
              <a:rPr lang="en-US" altLang="ja-JP" i="1" dirty="0" err="1">
                <a:solidFill>
                  <a:srgbClr val="00B0F0"/>
                </a:solidFill>
              </a:rPr>
              <a:t>praktisch</a:t>
            </a:r>
            <a:r>
              <a:rPr lang="en-US" altLang="ja-JP" i="1" dirty="0">
                <a:solidFill>
                  <a:srgbClr val="00B0F0"/>
                </a:solidFill>
              </a:rPr>
              <a:t> </a:t>
            </a:r>
            <a:r>
              <a:rPr lang="en-US" altLang="ja-JP" i="1" dirty="0" err="1">
                <a:solidFill>
                  <a:srgbClr val="00B0F0"/>
                </a:solidFill>
              </a:rPr>
              <a:t>zu</a:t>
            </a:r>
            <a:r>
              <a:rPr lang="en-US" altLang="ja-JP" i="1" dirty="0">
                <a:solidFill>
                  <a:srgbClr val="00B0F0"/>
                </a:solidFill>
              </a:rPr>
              <a:t> sein, muss </a:t>
            </a:r>
            <a:r>
              <a:rPr lang="en-US" altLang="ja-JP" i="1" dirty="0" err="1">
                <a:solidFill>
                  <a:srgbClr val="00B0F0"/>
                </a:solidFill>
              </a:rPr>
              <a:t>uns</a:t>
            </a:r>
            <a:r>
              <a:rPr lang="en-US" altLang="ja-JP" i="1" dirty="0">
                <a:solidFill>
                  <a:srgbClr val="00B0F0"/>
                </a:solidFill>
              </a:rPr>
              <a:t> </a:t>
            </a:r>
            <a:r>
              <a:rPr lang="en-US" altLang="ja-JP" i="1" dirty="0" err="1">
                <a:solidFill>
                  <a:srgbClr val="00B0F0"/>
                </a:solidFill>
              </a:rPr>
              <a:t>Tatsachen</a:t>
            </a:r>
            <a:r>
              <a:rPr lang="en-US" altLang="ja-JP" i="1" dirty="0">
                <a:solidFill>
                  <a:srgbClr val="00B0F0"/>
                </a:solidFill>
              </a:rPr>
              <a:t> </a:t>
            </a:r>
            <a:r>
              <a:rPr lang="en-US" altLang="ja-JP" i="1" dirty="0" err="1">
                <a:solidFill>
                  <a:srgbClr val="00B0F0"/>
                </a:solidFill>
              </a:rPr>
              <a:t>lehren</a:t>
            </a:r>
            <a:r>
              <a:rPr lang="en-US" altLang="ja-JP" i="1" dirty="0">
                <a:solidFill>
                  <a:srgbClr val="00B0F0"/>
                </a:solidFill>
              </a:rPr>
              <a:t>.&lt; </a:t>
            </a:r>
            <a:r>
              <a:rPr lang="ja-JP" altLang="en-US" i="1" dirty="0">
                <a:solidFill>
                  <a:srgbClr val="00B0F0"/>
                </a:solidFill>
              </a:rPr>
              <a:t>－ </a:t>
            </a:r>
            <a:r>
              <a:rPr lang="en-US" altLang="ja-JP" i="1" dirty="0">
                <a:solidFill>
                  <a:srgbClr val="00B0F0"/>
                </a:solidFill>
              </a:rPr>
              <a:t>Aber </a:t>
            </a:r>
            <a:r>
              <a:rPr lang="en-US" altLang="ja-JP" i="1" dirty="0" err="1">
                <a:solidFill>
                  <a:srgbClr val="00B0F0"/>
                </a:solidFill>
              </a:rPr>
              <a:t>muessen</a:t>
            </a:r>
            <a:r>
              <a:rPr lang="en-US" altLang="ja-JP" i="1" dirty="0">
                <a:solidFill>
                  <a:srgbClr val="00B0F0"/>
                </a:solidFill>
              </a:rPr>
              <a:t> </a:t>
            </a:r>
            <a:r>
              <a:rPr lang="en-US" altLang="ja-JP" i="1" dirty="0" err="1">
                <a:solidFill>
                  <a:srgbClr val="00B0F0"/>
                </a:solidFill>
              </a:rPr>
              <a:t>diese</a:t>
            </a:r>
            <a:r>
              <a:rPr lang="en-US" altLang="ja-JP" i="1" dirty="0">
                <a:solidFill>
                  <a:srgbClr val="00B0F0"/>
                </a:solidFill>
              </a:rPr>
              <a:t> </a:t>
            </a:r>
            <a:r>
              <a:rPr lang="en-US" altLang="ja-JP" i="1" dirty="0" err="1">
                <a:solidFill>
                  <a:srgbClr val="00B0F0"/>
                </a:solidFill>
              </a:rPr>
              <a:t>Tatsachen</a:t>
            </a:r>
            <a:r>
              <a:rPr lang="en-US" altLang="ja-JP" i="1" dirty="0">
                <a:solidFill>
                  <a:srgbClr val="00B0F0"/>
                </a:solidFill>
              </a:rPr>
              <a:t> die </a:t>
            </a:r>
            <a:r>
              <a:rPr lang="en-US" altLang="ja-JP" i="1" dirty="0" err="1">
                <a:solidFill>
                  <a:srgbClr val="00B0F0"/>
                </a:solidFill>
              </a:rPr>
              <a:t>mathematischen</a:t>
            </a:r>
            <a:r>
              <a:rPr lang="en-US" altLang="ja-JP" i="1" dirty="0">
                <a:solidFill>
                  <a:srgbClr val="00B0F0"/>
                </a:solidFill>
              </a:rPr>
              <a:t> </a:t>
            </a:r>
            <a:r>
              <a:rPr lang="en-US" altLang="ja-JP" i="1" dirty="0" err="1">
                <a:solidFill>
                  <a:srgbClr val="00B0F0"/>
                </a:solidFill>
              </a:rPr>
              <a:t>Tatsachen</a:t>
            </a:r>
            <a:r>
              <a:rPr lang="en-US" altLang="ja-JP" i="1" dirty="0">
                <a:solidFill>
                  <a:srgbClr val="00B0F0"/>
                </a:solidFill>
              </a:rPr>
              <a:t> sein? </a:t>
            </a:r>
            <a:r>
              <a:rPr lang="ja-JP" altLang="en-US" i="1" dirty="0">
                <a:solidFill>
                  <a:srgbClr val="00B0F0"/>
                </a:solidFill>
              </a:rPr>
              <a:t>－ </a:t>
            </a:r>
            <a:r>
              <a:rPr lang="en-US" altLang="ja-JP" i="1" dirty="0">
                <a:solidFill>
                  <a:srgbClr val="00B0F0"/>
                </a:solidFill>
              </a:rPr>
              <a:t>Aber </a:t>
            </a:r>
            <a:r>
              <a:rPr lang="en-US" altLang="ja-JP" i="1" dirty="0" err="1">
                <a:solidFill>
                  <a:srgbClr val="00B0F0"/>
                </a:solidFill>
              </a:rPr>
              <a:t>warum</a:t>
            </a:r>
            <a:r>
              <a:rPr lang="en-US" altLang="ja-JP" i="1" dirty="0">
                <a:solidFill>
                  <a:srgbClr val="00B0F0"/>
                </a:solidFill>
              </a:rPr>
              <a:t> </a:t>
            </a:r>
            <a:r>
              <a:rPr lang="en-US" altLang="ja-JP" i="1" dirty="0" err="1">
                <a:solidFill>
                  <a:srgbClr val="00B0F0"/>
                </a:solidFill>
              </a:rPr>
              <a:t>soll</a:t>
            </a:r>
            <a:r>
              <a:rPr lang="en-US" altLang="ja-JP" i="1" dirty="0">
                <a:solidFill>
                  <a:srgbClr val="00B0F0"/>
                </a:solidFill>
              </a:rPr>
              <a:t> </a:t>
            </a:r>
            <a:r>
              <a:rPr lang="en-US" altLang="ja-JP" i="1" dirty="0" err="1">
                <a:solidFill>
                  <a:srgbClr val="00B0F0"/>
                </a:solidFill>
              </a:rPr>
              <a:t>sie</a:t>
            </a:r>
            <a:r>
              <a:rPr lang="en-US" altLang="ja-JP" i="1" dirty="0">
                <a:solidFill>
                  <a:srgbClr val="00B0F0"/>
                </a:solidFill>
              </a:rPr>
              <a:t> </a:t>
            </a:r>
            <a:r>
              <a:rPr lang="en-US" altLang="ja-JP" i="1" dirty="0" err="1">
                <a:solidFill>
                  <a:srgbClr val="00B0F0"/>
                </a:solidFill>
              </a:rPr>
              <a:t>nicht</a:t>
            </a:r>
            <a:r>
              <a:rPr lang="en-US" altLang="ja-JP" i="1" dirty="0">
                <a:solidFill>
                  <a:srgbClr val="00B0F0"/>
                </a:solidFill>
              </a:rPr>
              <a:t>, </a:t>
            </a:r>
            <a:r>
              <a:rPr lang="en-US" altLang="ja-JP" i="1" dirty="0" err="1">
                <a:solidFill>
                  <a:srgbClr val="00B0F0"/>
                </a:solidFill>
              </a:rPr>
              <a:t>statt</a:t>
            </a:r>
            <a:r>
              <a:rPr lang="en-US" altLang="ja-JP" i="1" dirty="0">
                <a:solidFill>
                  <a:srgbClr val="00B0F0"/>
                </a:solidFill>
              </a:rPr>
              <a:t> </a:t>
            </a:r>
            <a:r>
              <a:rPr lang="en-US" altLang="ja-JP" i="1" dirty="0" err="1">
                <a:solidFill>
                  <a:srgbClr val="00B0F0"/>
                </a:solidFill>
              </a:rPr>
              <a:t>uns</a:t>
            </a:r>
            <a:r>
              <a:rPr lang="en-US" altLang="ja-JP" i="1" dirty="0">
                <a:solidFill>
                  <a:srgbClr val="00B0F0"/>
                </a:solidFill>
              </a:rPr>
              <a:t> &gt;</a:t>
            </a:r>
            <a:r>
              <a:rPr lang="en-US" altLang="ja-JP" i="1" dirty="0" err="1">
                <a:solidFill>
                  <a:srgbClr val="00B0F0"/>
                </a:solidFill>
              </a:rPr>
              <a:t>Tatsachen</a:t>
            </a:r>
            <a:r>
              <a:rPr lang="en-US" altLang="ja-JP" i="1" dirty="0">
                <a:solidFill>
                  <a:srgbClr val="00B0F0"/>
                </a:solidFill>
              </a:rPr>
              <a:t> </a:t>
            </a:r>
            <a:r>
              <a:rPr lang="en-US" altLang="ja-JP" i="1" dirty="0" err="1">
                <a:solidFill>
                  <a:srgbClr val="00B0F0"/>
                </a:solidFill>
              </a:rPr>
              <a:t>zu</a:t>
            </a:r>
            <a:r>
              <a:rPr lang="en-US" altLang="ja-JP" i="1" dirty="0">
                <a:solidFill>
                  <a:srgbClr val="00B0F0"/>
                </a:solidFill>
              </a:rPr>
              <a:t> </a:t>
            </a:r>
            <a:r>
              <a:rPr lang="en-US" altLang="ja-JP" i="1" dirty="0" err="1">
                <a:solidFill>
                  <a:srgbClr val="00B0F0"/>
                </a:solidFill>
              </a:rPr>
              <a:t>lehren</a:t>
            </a:r>
            <a:r>
              <a:rPr lang="en-US" altLang="ja-JP" i="1" dirty="0">
                <a:solidFill>
                  <a:srgbClr val="00B0F0"/>
                </a:solidFill>
              </a:rPr>
              <a:t>&lt; die </a:t>
            </a:r>
            <a:r>
              <a:rPr lang="en-US" altLang="ja-JP" i="1" dirty="0" err="1">
                <a:solidFill>
                  <a:srgbClr val="00B0F0"/>
                </a:solidFill>
              </a:rPr>
              <a:t>Formen</a:t>
            </a:r>
            <a:r>
              <a:rPr lang="en-US" altLang="ja-JP" i="1" dirty="0">
                <a:solidFill>
                  <a:srgbClr val="00B0F0"/>
                </a:solidFill>
              </a:rPr>
              <a:t> </a:t>
            </a:r>
            <a:r>
              <a:rPr lang="en-US" altLang="ja-JP" i="1" dirty="0" err="1">
                <a:solidFill>
                  <a:srgbClr val="00B0F0"/>
                </a:solidFill>
              </a:rPr>
              <a:t>dessen</a:t>
            </a:r>
            <a:r>
              <a:rPr lang="en-US" altLang="ja-JP" i="1" dirty="0">
                <a:solidFill>
                  <a:srgbClr val="00B0F0"/>
                </a:solidFill>
              </a:rPr>
              <a:t> </a:t>
            </a:r>
            <a:r>
              <a:rPr lang="en-US" altLang="ja-JP" i="1" dirty="0" err="1">
                <a:solidFill>
                  <a:srgbClr val="00B0F0"/>
                </a:solidFill>
              </a:rPr>
              <a:t>shaffe</a:t>
            </a:r>
            <a:r>
              <a:rPr lang="en-US" altLang="ja-JP" i="1" dirty="0">
                <a:solidFill>
                  <a:srgbClr val="00B0F0"/>
                </a:solidFill>
              </a:rPr>
              <a:t>, was </a:t>
            </a:r>
            <a:r>
              <a:rPr lang="en-US" altLang="ja-JP" i="1" dirty="0" err="1">
                <a:solidFill>
                  <a:srgbClr val="00B0F0"/>
                </a:solidFill>
              </a:rPr>
              <a:t>wir</a:t>
            </a:r>
            <a:r>
              <a:rPr lang="en-US" altLang="ja-JP" i="1" dirty="0">
                <a:solidFill>
                  <a:srgbClr val="00B0F0"/>
                </a:solidFill>
              </a:rPr>
              <a:t> </a:t>
            </a:r>
            <a:r>
              <a:rPr lang="en-US" altLang="ja-JP" i="1" dirty="0" err="1">
                <a:solidFill>
                  <a:srgbClr val="00B0F0"/>
                </a:solidFill>
              </a:rPr>
              <a:t>Tatsachen</a:t>
            </a:r>
            <a:r>
              <a:rPr lang="en-US" altLang="ja-JP" i="1" dirty="0">
                <a:solidFill>
                  <a:srgbClr val="00B0F0"/>
                </a:solidFill>
              </a:rPr>
              <a:t> </a:t>
            </a:r>
            <a:r>
              <a:rPr lang="en-US" altLang="ja-JP" i="1" dirty="0" err="1">
                <a:solidFill>
                  <a:srgbClr val="00B0F0"/>
                </a:solidFill>
              </a:rPr>
              <a:t>nennen</a:t>
            </a:r>
            <a:r>
              <a:rPr lang="en-US" altLang="ja-JP" i="1" dirty="0">
                <a:solidFill>
                  <a:srgbClr val="00B0F0"/>
                </a:solidFill>
              </a:rPr>
              <a:t>. </a:t>
            </a:r>
          </a:p>
          <a:p>
            <a:pPr marL="0" indent="0">
              <a:buNone/>
            </a:pPr>
            <a:r>
              <a:rPr lang="en-US" altLang="ja-JP" dirty="0"/>
              <a:t>   </a:t>
            </a:r>
            <a:r>
              <a:rPr lang="ja-JP" altLang="en-US" dirty="0"/>
              <a:t>＝  </a:t>
            </a:r>
            <a:r>
              <a:rPr lang="en-US" altLang="ja-JP" dirty="0"/>
              <a:t>Mathematics creates the forms of empirical facts. </a:t>
            </a:r>
          </a:p>
          <a:p>
            <a:pPr marL="0" indent="0">
              <a:buNone/>
            </a:pPr>
            <a:r>
              <a:rPr lang="en-US" altLang="ja-JP" dirty="0"/>
              <a:t> </a:t>
            </a:r>
            <a:r>
              <a:rPr lang="ja-JP" altLang="en-US" dirty="0"/>
              <a:t>・　</a:t>
            </a:r>
            <a:r>
              <a:rPr lang="en-US" altLang="ja-JP" dirty="0">
                <a:latin typeface="Arial Black" panose="020B0A04020102020204" pitchFamily="34" charset="0"/>
              </a:rPr>
              <a:t>form</a:t>
            </a:r>
            <a:r>
              <a:rPr lang="en-US" altLang="ja-JP" dirty="0"/>
              <a:t>  </a:t>
            </a:r>
            <a:r>
              <a:rPr lang="ja-JP" altLang="en-US" dirty="0"/>
              <a:t>＝　</a:t>
            </a:r>
            <a:r>
              <a:rPr lang="en-US" altLang="ja-JP" dirty="0">
                <a:latin typeface="Arial Black" panose="020B0A04020102020204" pitchFamily="34" charset="0"/>
              </a:rPr>
              <a:t>possibility</a:t>
            </a:r>
            <a:r>
              <a:rPr lang="en-US" altLang="ja-JP" dirty="0"/>
              <a:t>?</a:t>
            </a:r>
          </a:p>
          <a:p>
            <a:endParaRPr lang="en-US" altLang="ja-JP" dirty="0"/>
          </a:p>
          <a:p>
            <a:endParaRPr kumimoji="1" lang="ja-JP" altLang="en-US" dirty="0"/>
          </a:p>
        </p:txBody>
      </p:sp>
    </p:spTree>
    <p:extLst>
      <p:ext uri="{BB962C8B-B14F-4D97-AF65-F5344CB8AC3E}">
        <p14:creationId xmlns:p14="http://schemas.microsoft.com/office/powerpoint/2010/main" val="37689668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タイトル 10"/>
          <p:cNvSpPr>
            <a:spLocks noGrp="1"/>
          </p:cNvSpPr>
          <p:nvPr>
            <p:ph type="title"/>
          </p:nvPr>
        </p:nvSpPr>
        <p:spPr/>
        <p:txBody>
          <a:bodyPr/>
          <a:lstStyle/>
          <a:p>
            <a:r>
              <a:rPr kumimoji="1" lang="en-US" altLang="ja-JP" dirty="0"/>
              <a:t>Literature</a:t>
            </a:r>
            <a:endParaRPr kumimoji="1" lang="ja-JP" altLang="en-US" dirty="0"/>
          </a:p>
        </p:txBody>
      </p:sp>
      <p:sp>
        <p:nvSpPr>
          <p:cNvPr id="12" name="コンテンツ プレースホルダー 11"/>
          <p:cNvSpPr>
            <a:spLocks noGrp="1"/>
          </p:cNvSpPr>
          <p:nvPr>
            <p:ph idx="1"/>
          </p:nvPr>
        </p:nvSpPr>
        <p:spPr/>
        <p:txBody>
          <a:bodyPr>
            <a:normAutofit/>
          </a:bodyPr>
          <a:lstStyle/>
          <a:p>
            <a:pPr marL="0" indent="0">
              <a:buNone/>
            </a:pPr>
            <a:r>
              <a:rPr lang="en-US" altLang="ja-JP" dirty="0"/>
              <a:t> </a:t>
            </a:r>
            <a:r>
              <a:rPr lang="en-US" altLang="ja-JP" dirty="0" err="1"/>
              <a:t>Frege</a:t>
            </a:r>
            <a:r>
              <a:rPr lang="en-US" altLang="ja-JP" dirty="0"/>
              <a:t>[GLA]: </a:t>
            </a:r>
            <a:r>
              <a:rPr lang="en-US" altLang="ja-JP" i="1" dirty="0" err="1"/>
              <a:t>Grundlagen</a:t>
            </a:r>
            <a:r>
              <a:rPr lang="en-US" altLang="ja-JP" i="1" dirty="0"/>
              <a:t> der </a:t>
            </a:r>
            <a:r>
              <a:rPr lang="en-US" altLang="ja-JP" i="1" dirty="0" err="1"/>
              <a:t>Arithmetik</a:t>
            </a:r>
            <a:r>
              <a:rPr lang="en-US" altLang="ja-JP" dirty="0"/>
              <a:t>.</a:t>
            </a:r>
          </a:p>
          <a:p>
            <a:pPr marL="0" indent="0">
              <a:buNone/>
            </a:pPr>
            <a:r>
              <a:rPr kumimoji="1" lang="en-US" altLang="ja-JP" dirty="0" err="1"/>
              <a:t>Frege</a:t>
            </a:r>
            <a:r>
              <a:rPr kumimoji="1" lang="en-US" altLang="ja-JP" dirty="0"/>
              <a:t>[GGA]: </a:t>
            </a:r>
            <a:r>
              <a:rPr kumimoji="1" lang="en-US" altLang="ja-JP" i="1" dirty="0" err="1"/>
              <a:t>Grundgesaetze</a:t>
            </a:r>
            <a:r>
              <a:rPr kumimoji="1" lang="en-US" altLang="ja-JP" i="1" dirty="0"/>
              <a:t> der </a:t>
            </a:r>
            <a:r>
              <a:rPr kumimoji="1" lang="en-US" altLang="ja-JP" i="1" dirty="0" err="1"/>
              <a:t>Arithmetik</a:t>
            </a:r>
            <a:r>
              <a:rPr kumimoji="1" lang="en-US" altLang="ja-JP" dirty="0"/>
              <a:t>.</a:t>
            </a:r>
          </a:p>
          <a:p>
            <a:pPr marL="0" indent="0">
              <a:buNone/>
            </a:pPr>
            <a:r>
              <a:rPr lang="en-US" altLang="ja-JP" dirty="0" err="1"/>
              <a:t>Frege</a:t>
            </a:r>
            <a:r>
              <a:rPr lang="en-US" altLang="ja-JP" dirty="0"/>
              <a:t>[BLA]: </a:t>
            </a:r>
            <a:r>
              <a:rPr lang="en-US" altLang="ja-JP" i="1" dirty="0"/>
              <a:t>Basic Laws of Arithmetic </a:t>
            </a:r>
            <a:r>
              <a:rPr lang="en-US" altLang="ja-JP" dirty="0"/>
              <a:t>tr. by A. Ebert &amp; M. </a:t>
            </a:r>
            <a:r>
              <a:rPr lang="en-US" altLang="ja-JP" dirty="0" err="1"/>
              <a:t>Rossberg</a:t>
            </a:r>
            <a:r>
              <a:rPr lang="en-US" altLang="ja-JP" dirty="0"/>
              <a:t> with C. Wright</a:t>
            </a:r>
            <a:r>
              <a:rPr lang="en-US" altLang="ja-JP"/>
              <a:t>, Oxford U.P..</a:t>
            </a:r>
            <a:endParaRPr lang="en-US" altLang="ja-JP" dirty="0"/>
          </a:p>
          <a:p>
            <a:pPr marL="0" indent="0">
              <a:buNone/>
            </a:pPr>
            <a:r>
              <a:rPr lang="en-US" altLang="ja-JP" dirty="0" err="1"/>
              <a:t>Aczel</a:t>
            </a:r>
            <a:r>
              <a:rPr lang="en-US" altLang="ja-JP" dirty="0"/>
              <a:t>, P. [1978]: </a:t>
            </a:r>
            <a:r>
              <a:rPr lang="en-US" altLang="ja-JP" dirty="0" err="1"/>
              <a:t>Frege</a:t>
            </a:r>
            <a:r>
              <a:rPr lang="en-US" altLang="ja-JP" dirty="0"/>
              <a:t> Structures and the Notions of Proposition, Truth and Set.  In </a:t>
            </a:r>
            <a:r>
              <a:rPr lang="en-US" altLang="ja-JP" i="1" dirty="0"/>
              <a:t>Kleene Symposium</a:t>
            </a:r>
            <a:r>
              <a:rPr lang="en-US" altLang="ja-JP" dirty="0"/>
              <a:t>, Elsevier.</a:t>
            </a:r>
            <a:endParaRPr kumimoji="1" lang="en-US" altLang="ja-JP" dirty="0"/>
          </a:p>
          <a:p>
            <a:pPr marL="0" indent="0">
              <a:buNone/>
            </a:pPr>
            <a:r>
              <a:rPr kumimoji="1" lang="en-US" altLang="ja-JP" dirty="0"/>
              <a:t>Cantini, A.[1996]: </a:t>
            </a:r>
            <a:r>
              <a:rPr kumimoji="1" lang="en-US" altLang="ja-JP" i="1" dirty="0"/>
              <a:t>Logical Frameworks for Truth and Abstraction – </a:t>
            </a:r>
            <a:r>
              <a:rPr kumimoji="1" lang="en-US" altLang="ja-JP" i="1" dirty="0" err="1"/>
              <a:t>AnAxiomatic</a:t>
            </a:r>
            <a:r>
              <a:rPr kumimoji="1" lang="en-US" altLang="ja-JP" i="1" dirty="0"/>
              <a:t> Study</a:t>
            </a:r>
            <a:r>
              <a:rPr kumimoji="1" lang="en-US" altLang="ja-JP" dirty="0"/>
              <a:t>, Elsevier. </a:t>
            </a:r>
            <a:endParaRPr kumimoji="1" lang="ja-JP" altLang="en-US" dirty="0"/>
          </a:p>
        </p:txBody>
      </p:sp>
    </p:spTree>
    <p:extLst>
      <p:ext uri="{BB962C8B-B14F-4D97-AF65-F5344CB8AC3E}">
        <p14:creationId xmlns:p14="http://schemas.microsoft.com/office/powerpoint/2010/main" val="763348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タイトル 10"/>
          <p:cNvSpPr>
            <a:spLocks noGrp="1"/>
          </p:cNvSpPr>
          <p:nvPr>
            <p:ph type="title"/>
          </p:nvPr>
        </p:nvSpPr>
        <p:spPr/>
        <p:txBody>
          <a:bodyPr>
            <a:normAutofit/>
          </a:bodyPr>
          <a:lstStyle/>
          <a:p>
            <a:pPr algn="ctr"/>
            <a:r>
              <a:rPr lang="en-US" altLang="ja-JP" dirty="0"/>
              <a:t>The</a:t>
            </a:r>
            <a:r>
              <a:rPr lang="ja-JP" altLang="en-US" dirty="0"/>
              <a:t> </a:t>
            </a:r>
            <a:r>
              <a:rPr lang="en-US" altLang="ja-JP" dirty="0"/>
              <a:t>Goal</a:t>
            </a:r>
            <a:r>
              <a:rPr lang="ja-JP" altLang="en-US" dirty="0"/>
              <a:t> </a:t>
            </a:r>
            <a:r>
              <a:rPr lang="en-US" altLang="ja-JP" dirty="0"/>
              <a:t>of</a:t>
            </a:r>
            <a:r>
              <a:rPr lang="ja-JP" altLang="en-US" dirty="0"/>
              <a:t> </a:t>
            </a:r>
            <a:r>
              <a:rPr lang="en-US" altLang="ja-JP" dirty="0"/>
              <a:t>the </a:t>
            </a:r>
            <a:r>
              <a:rPr lang="en-US" altLang="ja-JP" dirty="0" err="1"/>
              <a:t>Logicist</a:t>
            </a:r>
            <a:r>
              <a:rPr lang="en-US" altLang="ja-JP" dirty="0"/>
              <a:t> Program</a:t>
            </a:r>
            <a:endParaRPr kumimoji="1" lang="ja-JP" altLang="en-US" dirty="0"/>
          </a:p>
        </p:txBody>
      </p:sp>
      <p:sp>
        <p:nvSpPr>
          <p:cNvPr id="12" name="コンテンツ プレースホルダー 11"/>
          <p:cNvSpPr>
            <a:spLocks noGrp="1"/>
          </p:cNvSpPr>
          <p:nvPr>
            <p:ph idx="1"/>
          </p:nvPr>
        </p:nvSpPr>
        <p:spPr/>
        <p:txBody>
          <a:bodyPr>
            <a:normAutofit fontScale="92500" lnSpcReduction="20000"/>
          </a:bodyPr>
          <a:lstStyle/>
          <a:p>
            <a:endParaRPr lang="en-US" altLang="ja-JP" dirty="0"/>
          </a:p>
          <a:p>
            <a:r>
              <a:rPr lang="en-US" altLang="ja-JP" dirty="0"/>
              <a:t>The Fundamental Question</a:t>
            </a:r>
            <a:r>
              <a:rPr lang="ja-JP" altLang="en-US" dirty="0"/>
              <a:t> </a:t>
            </a:r>
            <a:r>
              <a:rPr lang="en-US" altLang="ja-JP" dirty="0"/>
              <a:t>of the</a:t>
            </a:r>
            <a:r>
              <a:rPr lang="ja-JP" altLang="en-US" dirty="0"/>
              <a:t> </a:t>
            </a:r>
            <a:r>
              <a:rPr lang="en-US" altLang="ja-JP" dirty="0" err="1"/>
              <a:t>Logicist</a:t>
            </a:r>
            <a:r>
              <a:rPr lang="ja-JP" altLang="en-US" dirty="0"/>
              <a:t> </a:t>
            </a:r>
            <a:r>
              <a:rPr lang="en-US" altLang="ja-JP" dirty="0"/>
              <a:t>Program: </a:t>
            </a:r>
          </a:p>
          <a:p>
            <a:pPr marL="0" indent="0">
              <a:buNone/>
            </a:pPr>
            <a:r>
              <a:rPr lang="en-US" altLang="ja-JP" dirty="0"/>
              <a:t> </a:t>
            </a:r>
            <a:r>
              <a:rPr lang="en-US" altLang="ja-JP" dirty="0">
                <a:solidFill>
                  <a:srgbClr val="92D050"/>
                </a:solidFill>
              </a:rPr>
              <a:t>What is the reason for our accepting mathematics - more precisely, number theory and (some reasonable portion of) analysis - as we actually do?</a:t>
            </a:r>
          </a:p>
          <a:p>
            <a:pPr marL="0" indent="0">
              <a:buNone/>
            </a:pPr>
            <a:endParaRPr lang="en-US" altLang="ja-JP" dirty="0"/>
          </a:p>
          <a:p>
            <a:r>
              <a:rPr lang="en-US" altLang="ja-JP" dirty="0"/>
              <a:t>Not the question of psychological motivations or inclinations but of some appropriate</a:t>
            </a:r>
            <a:r>
              <a:rPr lang="en-US" altLang="ja-JP" dirty="0">
                <a:solidFill>
                  <a:srgbClr val="92D050"/>
                </a:solidFill>
              </a:rPr>
              <a:t> normative </a:t>
            </a:r>
            <a:r>
              <a:rPr lang="en-US" altLang="ja-JP" dirty="0"/>
              <a:t>reason. </a:t>
            </a:r>
          </a:p>
          <a:p>
            <a:endParaRPr lang="en-US" altLang="ja-JP" dirty="0"/>
          </a:p>
          <a:p>
            <a:r>
              <a:rPr lang="en-US" altLang="ja-JP" dirty="0"/>
              <a:t>Thus, in other words: </a:t>
            </a:r>
          </a:p>
          <a:p>
            <a:pPr marL="0" indent="0">
              <a:buNone/>
            </a:pPr>
            <a:r>
              <a:rPr lang="en-US" altLang="ja-JP" dirty="0">
                <a:solidFill>
                  <a:srgbClr val="92D050"/>
                </a:solidFill>
              </a:rPr>
              <a:t> How can we (and should we) rationalize our acceptance of mathematics?</a:t>
            </a:r>
          </a:p>
          <a:p>
            <a:pPr marL="0" indent="0">
              <a:buNone/>
            </a:pPr>
            <a:r>
              <a:rPr lang="en-US" altLang="ja-JP" dirty="0"/>
              <a:t>  </a:t>
            </a:r>
            <a:endParaRPr kumimoji="1" lang="ja-JP" altLang="en-US" dirty="0"/>
          </a:p>
        </p:txBody>
      </p:sp>
    </p:spTree>
    <p:extLst>
      <p:ext uri="{BB962C8B-B14F-4D97-AF65-F5344CB8AC3E}">
        <p14:creationId xmlns:p14="http://schemas.microsoft.com/office/powerpoint/2010/main" val="3922462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タイトル 10"/>
          <p:cNvSpPr>
            <a:spLocks noGrp="1"/>
          </p:cNvSpPr>
          <p:nvPr>
            <p:ph type="title"/>
          </p:nvPr>
        </p:nvSpPr>
        <p:spPr/>
        <p:txBody>
          <a:bodyPr/>
          <a:lstStyle/>
          <a:p>
            <a:pPr algn="ctr"/>
            <a:r>
              <a:rPr lang="en-US" altLang="ja-JP" dirty="0" err="1"/>
              <a:t>Logicist</a:t>
            </a:r>
            <a:r>
              <a:rPr lang="en-US" altLang="ja-JP" dirty="0"/>
              <a:t> Requirement (1)</a:t>
            </a:r>
            <a:endParaRPr kumimoji="1" lang="ja-JP" altLang="en-US" dirty="0"/>
          </a:p>
        </p:txBody>
      </p:sp>
      <p:sp>
        <p:nvSpPr>
          <p:cNvPr id="12" name="コンテンツ プレースホルダー 11"/>
          <p:cNvSpPr>
            <a:spLocks noGrp="1"/>
          </p:cNvSpPr>
          <p:nvPr>
            <p:ph idx="1"/>
          </p:nvPr>
        </p:nvSpPr>
        <p:spPr/>
        <p:txBody>
          <a:bodyPr>
            <a:normAutofit fontScale="92500" lnSpcReduction="10000"/>
          </a:bodyPr>
          <a:lstStyle/>
          <a:p>
            <a:r>
              <a:rPr lang="en-US" altLang="ja-JP" dirty="0"/>
              <a:t>Insufficiency of isolated fragmentary formalizations of mathematical theories: </a:t>
            </a:r>
          </a:p>
          <a:p>
            <a:pPr marL="0" indent="0">
              <a:buNone/>
            </a:pPr>
            <a:r>
              <a:rPr lang="en-US" altLang="ja-JP" dirty="0"/>
              <a:t> E. g. First Order </a:t>
            </a:r>
            <a:r>
              <a:rPr lang="en-US" altLang="ja-JP" dirty="0" err="1"/>
              <a:t>Peano</a:t>
            </a:r>
            <a:r>
              <a:rPr lang="en-US" altLang="ja-JP" dirty="0"/>
              <a:t> Arithmetic:</a:t>
            </a:r>
          </a:p>
          <a:p>
            <a:pPr marL="0" indent="0">
              <a:buNone/>
            </a:pPr>
            <a:r>
              <a:rPr lang="en-US" altLang="ja-JP" dirty="0"/>
              <a:t>  Here, the notion of natural number and the reason for accepting the induction principle for it are not explicated in the theory (i.e. object-language), but </a:t>
            </a:r>
            <a:r>
              <a:rPr lang="en-US" altLang="ja-JP" dirty="0">
                <a:solidFill>
                  <a:srgbClr val="92D050"/>
                </a:solidFill>
              </a:rPr>
              <a:t>only presupposed to be understood in the meta-language</a:t>
            </a:r>
            <a:r>
              <a:rPr lang="en-US" altLang="ja-JP" dirty="0"/>
              <a:t>.</a:t>
            </a:r>
          </a:p>
          <a:p>
            <a:r>
              <a:rPr lang="en-US" altLang="ja-JP" dirty="0"/>
              <a:t>What needs to be explicated is such understanding itself.    </a:t>
            </a:r>
          </a:p>
          <a:p>
            <a:r>
              <a:rPr lang="en-US" altLang="ja-JP" dirty="0"/>
              <a:t>But then, how about such fairy global formal theories as Second-order </a:t>
            </a:r>
            <a:r>
              <a:rPr lang="en-US" altLang="ja-JP" dirty="0" err="1"/>
              <a:t>Peano</a:t>
            </a:r>
            <a:r>
              <a:rPr lang="en-US" altLang="ja-JP" dirty="0"/>
              <a:t> Arithmetic and Axiomatic Set Theory (in both of which one can define the set of natural numbers and prove the induction principle)? </a:t>
            </a:r>
          </a:p>
          <a:p>
            <a:pPr marL="0" indent="0">
              <a:buNone/>
            </a:pPr>
            <a:r>
              <a:rPr lang="en-US" altLang="ja-JP" dirty="0"/>
              <a:t>  This is a good question but I think I can point out rather the following: </a:t>
            </a:r>
            <a:endParaRPr lang="ja-JP" altLang="ja-JP" dirty="0"/>
          </a:p>
          <a:p>
            <a:endParaRPr kumimoji="1" lang="ja-JP" altLang="en-US" dirty="0"/>
          </a:p>
        </p:txBody>
      </p:sp>
    </p:spTree>
    <p:extLst>
      <p:ext uri="{BB962C8B-B14F-4D97-AF65-F5344CB8AC3E}">
        <p14:creationId xmlns:p14="http://schemas.microsoft.com/office/powerpoint/2010/main" val="33225846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タイトル 10"/>
          <p:cNvSpPr>
            <a:spLocks noGrp="1"/>
          </p:cNvSpPr>
          <p:nvPr>
            <p:ph type="title"/>
          </p:nvPr>
        </p:nvSpPr>
        <p:spPr/>
        <p:txBody>
          <a:bodyPr/>
          <a:lstStyle/>
          <a:p>
            <a:pPr algn="ctr"/>
            <a:r>
              <a:rPr lang="en-US" altLang="ja-JP" dirty="0" err="1"/>
              <a:t>Logicist</a:t>
            </a:r>
            <a:r>
              <a:rPr lang="en-US" altLang="ja-JP" dirty="0"/>
              <a:t> Requirement (2)</a:t>
            </a:r>
            <a:endParaRPr kumimoji="1" lang="ja-JP" altLang="en-US" dirty="0"/>
          </a:p>
        </p:txBody>
      </p:sp>
      <p:sp>
        <p:nvSpPr>
          <p:cNvPr id="12" name="コンテンツ プレースホルダー 11"/>
          <p:cNvSpPr>
            <a:spLocks noGrp="1"/>
          </p:cNvSpPr>
          <p:nvPr>
            <p:ph idx="1"/>
          </p:nvPr>
        </p:nvSpPr>
        <p:spPr/>
        <p:txBody>
          <a:bodyPr>
            <a:normAutofit fontScale="62500" lnSpcReduction="20000"/>
          </a:bodyPr>
          <a:lstStyle/>
          <a:p>
            <a:r>
              <a:rPr lang="en-US" altLang="ja-JP" dirty="0"/>
              <a:t>The basic ingredients of mathematics (numbers, functions, structures and so on) and the principles governing them should be specified and explicated in the theory itself so that ordinary rational agents, when confronting the theory,  would naturally agree to admit of the existence of the former and accept the validity of the latter.    </a:t>
            </a:r>
          </a:p>
          <a:p>
            <a:r>
              <a:rPr lang="en-US" altLang="ja-JP" dirty="0"/>
              <a:t> Hence the appeal to the term “logic”:  </a:t>
            </a:r>
          </a:p>
          <a:p>
            <a:pPr marL="0" indent="0">
              <a:buNone/>
            </a:pPr>
            <a:r>
              <a:rPr lang="en-US" altLang="ja-JP" dirty="0"/>
              <a:t> Mathematical notions and principles should be explicated as something one might call logical in the sense that they are just </a:t>
            </a:r>
            <a:r>
              <a:rPr lang="en-US" altLang="ja-JP" dirty="0">
                <a:solidFill>
                  <a:srgbClr val="92D050"/>
                </a:solidFill>
              </a:rPr>
              <a:t>what are ubiquitous and serve us in our rational activity in general (e.g. reasonings) </a:t>
            </a:r>
            <a:r>
              <a:rPr lang="en-US" altLang="ja-JP" dirty="0"/>
              <a:t>.    </a:t>
            </a:r>
          </a:p>
          <a:p>
            <a:r>
              <a:rPr lang="en-US" altLang="ja-JP" dirty="0"/>
              <a:t> Also, hence the appeal to “application”: </a:t>
            </a:r>
          </a:p>
          <a:p>
            <a:pPr marL="0" indent="0">
              <a:buNone/>
            </a:pPr>
            <a:r>
              <a:rPr lang="en-US" altLang="ja-JP" dirty="0"/>
              <a:t> The </a:t>
            </a:r>
            <a:r>
              <a:rPr lang="en-US" altLang="ja-JP" dirty="0" err="1"/>
              <a:t>logicist</a:t>
            </a:r>
            <a:r>
              <a:rPr lang="en-US" altLang="ja-JP" dirty="0"/>
              <a:t> formalization of mathematics should never fail to account for in some appropriate way the applicability of mathematics.</a:t>
            </a:r>
          </a:p>
          <a:p>
            <a:pPr marL="0" indent="0">
              <a:buNone/>
            </a:pPr>
            <a:r>
              <a:rPr lang="en-US" altLang="ja-JP" dirty="0"/>
              <a:t> I think these requirements are by and large the characteristic features of the </a:t>
            </a:r>
            <a:r>
              <a:rPr lang="en-US" altLang="ja-JP" dirty="0" err="1"/>
              <a:t>logicist</a:t>
            </a:r>
            <a:r>
              <a:rPr lang="en-US" altLang="ja-JP" dirty="0"/>
              <a:t> conception of formalizations of mathematics that are missing in other formalizations such as second-order arithmetic or axiomatic set theory. </a:t>
            </a:r>
          </a:p>
          <a:p>
            <a:pPr marL="0" indent="0">
              <a:buNone/>
            </a:pPr>
            <a:r>
              <a:rPr lang="en-US" altLang="ja-JP" dirty="0"/>
              <a:t> One might refer to the distinction made by Michael </a:t>
            </a:r>
            <a:r>
              <a:rPr lang="en-US" altLang="ja-JP" dirty="0" err="1"/>
              <a:t>Dummett</a:t>
            </a:r>
            <a:r>
              <a:rPr lang="en-US" altLang="ja-JP" dirty="0"/>
              <a:t> between the full-blooded and the modest theory of meaning. What the </a:t>
            </a:r>
            <a:r>
              <a:rPr lang="en-US" altLang="ja-JP" dirty="0" err="1"/>
              <a:t>Logicist</a:t>
            </a:r>
            <a:r>
              <a:rPr lang="en-US" altLang="ja-JP" dirty="0"/>
              <a:t> Language purports to do is similar to what </a:t>
            </a:r>
            <a:r>
              <a:rPr lang="en-US" altLang="ja-JP" dirty="0" err="1"/>
              <a:t>Dummett’s</a:t>
            </a:r>
            <a:r>
              <a:rPr lang="en-US" altLang="ja-JP" dirty="0"/>
              <a:t> full-blooded theory of Meaning does. No wonder, since </a:t>
            </a:r>
            <a:r>
              <a:rPr lang="en-US" altLang="ja-JP" dirty="0" err="1"/>
              <a:t>Dummett</a:t>
            </a:r>
            <a:r>
              <a:rPr lang="en-US" altLang="ja-JP" dirty="0"/>
              <a:t> is strongly influenced by </a:t>
            </a:r>
            <a:r>
              <a:rPr lang="en-US" altLang="ja-JP" dirty="0" err="1"/>
              <a:t>Frege’s</a:t>
            </a:r>
            <a:r>
              <a:rPr lang="en-US" altLang="ja-JP" dirty="0"/>
              <a:t> ideas.  </a:t>
            </a:r>
          </a:p>
        </p:txBody>
      </p:sp>
    </p:spTree>
    <p:extLst>
      <p:ext uri="{BB962C8B-B14F-4D97-AF65-F5344CB8AC3E}">
        <p14:creationId xmlns:p14="http://schemas.microsoft.com/office/powerpoint/2010/main" val="2705469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タイトル 10"/>
          <p:cNvSpPr>
            <a:spLocks noGrp="1"/>
          </p:cNvSpPr>
          <p:nvPr>
            <p:ph type="title"/>
          </p:nvPr>
        </p:nvSpPr>
        <p:spPr/>
        <p:txBody>
          <a:bodyPr>
            <a:normAutofit/>
          </a:bodyPr>
          <a:lstStyle/>
          <a:p>
            <a:pPr algn="ctr"/>
            <a:r>
              <a:rPr lang="en-US" altLang="ja-JP" dirty="0"/>
              <a:t>Consequences of the </a:t>
            </a:r>
            <a:r>
              <a:rPr lang="en-US" altLang="ja-JP" dirty="0" err="1"/>
              <a:t>Logicist</a:t>
            </a:r>
            <a:r>
              <a:rPr lang="en-US" altLang="ja-JP" dirty="0"/>
              <a:t> Conception of Language 1: </a:t>
            </a:r>
            <a:r>
              <a:rPr lang="en-US" altLang="ja-JP" dirty="0">
                <a:solidFill>
                  <a:srgbClr val="92D050"/>
                </a:solidFill>
              </a:rPr>
              <a:t>Need for Internalization</a:t>
            </a:r>
            <a:endParaRPr kumimoji="1" lang="ja-JP" altLang="en-US" dirty="0">
              <a:solidFill>
                <a:srgbClr val="92D050"/>
              </a:solidFill>
            </a:endParaRPr>
          </a:p>
        </p:txBody>
      </p:sp>
      <p:sp>
        <p:nvSpPr>
          <p:cNvPr id="12" name="コンテンツ プレースホルダー 11"/>
          <p:cNvSpPr>
            <a:spLocks noGrp="1"/>
          </p:cNvSpPr>
          <p:nvPr>
            <p:ph idx="1"/>
          </p:nvPr>
        </p:nvSpPr>
        <p:spPr/>
        <p:txBody>
          <a:bodyPr>
            <a:normAutofit fontScale="92500" lnSpcReduction="20000"/>
          </a:bodyPr>
          <a:lstStyle/>
          <a:p>
            <a:r>
              <a:rPr lang="en-US" altLang="ja-JP" dirty="0"/>
              <a:t>In the </a:t>
            </a:r>
            <a:r>
              <a:rPr lang="en-US" altLang="ja-JP" dirty="0" err="1"/>
              <a:t>Logicist</a:t>
            </a:r>
            <a:r>
              <a:rPr lang="en-US" altLang="ja-JP" dirty="0"/>
              <a:t> Language, we would need to be able to formulate (and prove the validity of) our ordinary situation-dependent reasonings such as the following:  </a:t>
            </a:r>
          </a:p>
          <a:p>
            <a:pPr marL="0" indent="0">
              <a:buNone/>
            </a:pPr>
            <a:r>
              <a:rPr lang="en-US" altLang="ja-JP" dirty="0"/>
              <a:t> “Let us bring all the chairs in the rooms A and B into the room C. What will be the number of the chairs that actually will have come to be in C?”</a:t>
            </a:r>
          </a:p>
          <a:p>
            <a:pPr marL="0" indent="0">
              <a:buNone/>
            </a:pPr>
            <a:r>
              <a:rPr lang="en-US" altLang="ja-JP" dirty="0"/>
              <a:t>   “Well, if nothing particular happens, the number will be 12, since there are for the moment 5 chairs in A and 7 chairs in B.” </a:t>
            </a:r>
          </a:p>
          <a:p>
            <a:pPr marL="0" indent="0">
              <a:buNone/>
            </a:pPr>
            <a:r>
              <a:rPr lang="en-US" altLang="ja-JP" dirty="0"/>
              <a:t> Cf. Wittgenstein’s worry.      </a:t>
            </a:r>
          </a:p>
          <a:p>
            <a:r>
              <a:rPr lang="en-US" altLang="ja-JP" dirty="0"/>
              <a:t> I believe we need to synthesize an appropriate mathematical language with a certain kind of a situation-sensitive language such as temporal hybrid language, in which one can refer to current state and various past and future states just by means of free temporal variables (so called “nominals”) without using any indexical nor demonstrative devices at all.    </a:t>
            </a:r>
            <a:r>
              <a:rPr lang="ja-JP" altLang="ja-JP" dirty="0"/>
              <a:t>　　　</a:t>
            </a:r>
          </a:p>
          <a:p>
            <a:endParaRPr kumimoji="1" lang="ja-JP" altLang="en-US" dirty="0"/>
          </a:p>
        </p:txBody>
      </p:sp>
    </p:spTree>
    <p:extLst>
      <p:ext uri="{BB962C8B-B14F-4D97-AF65-F5344CB8AC3E}">
        <p14:creationId xmlns:p14="http://schemas.microsoft.com/office/powerpoint/2010/main" val="1278080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タイトル 10"/>
          <p:cNvSpPr>
            <a:spLocks noGrp="1"/>
          </p:cNvSpPr>
          <p:nvPr>
            <p:ph type="title"/>
          </p:nvPr>
        </p:nvSpPr>
        <p:spPr/>
        <p:txBody>
          <a:bodyPr>
            <a:normAutofit/>
          </a:bodyPr>
          <a:lstStyle/>
          <a:p>
            <a:pPr algn="ctr"/>
            <a:r>
              <a:rPr lang="en-US" altLang="ja-JP" dirty="0"/>
              <a:t>Consequences of the </a:t>
            </a:r>
            <a:r>
              <a:rPr lang="en-US" altLang="ja-JP" dirty="0" err="1"/>
              <a:t>Logicist</a:t>
            </a:r>
            <a:r>
              <a:rPr lang="en-US" altLang="ja-JP" dirty="0"/>
              <a:t> Conception of Language2: </a:t>
            </a:r>
            <a:r>
              <a:rPr lang="en-US" altLang="ja-JP" dirty="0">
                <a:solidFill>
                  <a:srgbClr val="92D050"/>
                </a:solidFill>
              </a:rPr>
              <a:t>Need for Universal Type</a:t>
            </a:r>
            <a:endParaRPr kumimoji="1" lang="ja-JP" altLang="en-US" dirty="0">
              <a:solidFill>
                <a:srgbClr val="92D050"/>
              </a:solidFill>
            </a:endParaRPr>
          </a:p>
        </p:txBody>
      </p:sp>
      <p:sp>
        <p:nvSpPr>
          <p:cNvPr id="12" name="コンテンツ プレースホルダー 11"/>
          <p:cNvSpPr>
            <a:spLocks noGrp="1"/>
          </p:cNvSpPr>
          <p:nvPr>
            <p:ph idx="1"/>
          </p:nvPr>
        </p:nvSpPr>
        <p:spPr/>
        <p:txBody>
          <a:bodyPr>
            <a:normAutofit lnSpcReduction="10000"/>
          </a:bodyPr>
          <a:lstStyle/>
          <a:p>
            <a:r>
              <a:rPr lang="en-US" altLang="ja-JP" dirty="0"/>
              <a:t>In the </a:t>
            </a:r>
            <a:r>
              <a:rPr lang="en-US" altLang="ja-JP" dirty="0" err="1"/>
              <a:t>Logicist</a:t>
            </a:r>
            <a:r>
              <a:rPr lang="en-US" altLang="ja-JP" dirty="0"/>
              <a:t> Language, we also would need to be able to formulate (and prove) various meta-theoretical statements (i.e. statements in which “formal concepts” - “x is an object”, ”x is a function”, x is a concrete object” and so on - are employed) such as the following:  </a:t>
            </a:r>
          </a:p>
          <a:p>
            <a:pPr marL="0" indent="0">
              <a:buNone/>
            </a:pPr>
            <a:r>
              <a:rPr lang="en-US" altLang="ja-JP" dirty="0"/>
              <a:t>  “In contrast to the successor function,  which is a first level function on the natural numbers, both 2 and Caesar are an object but the latter has never been, is not and will never be a number, since it is not a logical nor a mathematical object at all but a concrete one”.</a:t>
            </a:r>
          </a:p>
          <a:p>
            <a:pPr marL="0" indent="0">
              <a:buNone/>
            </a:pPr>
            <a:r>
              <a:rPr lang="en-US" altLang="ja-JP" dirty="0"/>
              <a:t>  In other words, we should be able to make various </a:t>
            </a:r>
            <a:r>
              <a:rPr lang="en-US" altLang="ja-JP" dirty="0">
                <a:solidFill>
                  <a:srgbClr val="92D050"/>
                </a:solidFill>
              </a:rPr>
              <a:t>cross-type classificatory statements</a:t>
            </a:r>
            <a:r>
              <a:rPr lang="en-US" altLang="ja-JP" dirty="0"/>
              <a:t> which would be simply inexpressible in e.g. Axiomatic Set Theory.      </a:t>
            </a:r>
            <a:r>
              <a:rPr lang="ja-JP" altLang="ja-JP" dirty="0"/>
              <a:t>　　　</a:t>
            </a:r>
          </a:p>
          <a:p>
            <a:endParaRPr kumimoji="1" lang="ja-JP" altLang="en-US" dirty="0"/>
          </a:p>
        </p:txBody>
      </p:sp>
    </p:spTree>
    <p:extLst>
      <p:ext uri="{BB962C8B-B14F-4D97-AF65-F5344CB8AC3E}">
        <p14:creationId xmlns:p14="http://schemas.microsoft.com/office/powerpoint/2010/main" val="2214260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タイトル 10"/>
          <p:cNvSpPr>
            <a:spLocks noGrp="1"/>
          </p:cNvSpPr>
          <p:nvPr>
            <p:ph type="title"/>
          </p:nvPr>
        </p:nvSpPr>
        <p:spPr/>
        <p:txBody>
          <a:bodyPr/>
          <a:lstStyle/>
          <a:p>
            <a:pPr algn="ctr"/>
            <a:r>
              <a:rPr kumimoji="1" lang="en-US" altLang="ja-JP" dirty="0"/>
              <a:t>Need for Some Kind of </a:t>
            </a:r>
            <a:r>
              <a:rPr kumimoji="1" lang="en-US" altLang="ja-JP" dirty="0">
                <a:solidFill>
                  <a:srgbClr val="92D050"/>
                </a:solidFill>
              </a:rPr>
              <a:t>Universal Type </a:t>
            </a:r>
            <a:endParaRPr kumimoji="1" lang="ja-JP" altLang="en-US" dirty="0">
              <a:solidFill>
                <a:srgbClr val="92D050"/>
              </a:solidFill>
            </a:endParaRPr>
          </a:p>
        </p:txBody>
      </p:sp>
      <p:sp>
        <p:nvSpPr>
          <p:cNvPr id="12" name="コンテンツ プレースホルダー 11"/>
          <p:cNvSpPr>
            <a:spLocks noGrp="1"/>
          </p:cNvSpPr>
          <p:nvPr>
            <p:ph idx="1"/>
          </p:nvPr>
        </p:nvSpPr>
        <p:spPr/>
        <p:txBody>
          <a:bodyPr>
            <a:normAutofit fontScale="70000" lnSpcReduction="20000"/>
          </a:bodyPr>
          <a:lstStyle/>
          <a:p>
            <a:pPr marL="0" indent="0">
              <a:buNone/>
            </a:pPr>
            <a:r>
              <a:rPr lang="en-US" altLang="ja-JP" dirty="0"/>
              <a:t>  Is the Language in </a:t>
            </a:r>
            <a:r>
              <a:rPr lang="en-US" altLang="ja-JP" dirty="0" err="1"/>
              <a:t>Frege’s</a:t>
            </a:r>
            <a:r>
              <a:rPr lang="en-US" altLang="ja-JP" dirty="0"/>
              <a:t> </a:t>
            </a:r>
            <a:r>
              <a:rPr lang="en-US" altLang="ja-JP" i="1" dirty="0"/>
              <a:t>Basic Laws of Arithmetic</a:t>
            </a:r>
            <a:r>
              <a:rPr lang="en-US" altLang="ja-JP" dirty="0"/>
              <a:t> a </a:t>
            </a:r>
            <a:r>
              <a:rPr lang="en-US" altLang="ja-JP" dirty="0">
                <a:solidFill>
                  <a:srgbClr val="92D050"/>
                </a:solidFill>
              </a:rPr>
              <a:t>Name Language</a:t>
            </a:r>
            <a:r>
              <a:rPr lang="en-US" altLang="ja-JP" dirty="0"/>
              <a:t>?</a:t>
            </a:r>
          </a:p>
          <a:p>
            <a:pPr marL="0" indent="0">
              <a:buNone/>
            </a:pPr>
            <a:r>
              <a:rPr lang="en-US" altLang="ja-JP" dirty="0"/>
              <a:t> As is well-known, </a:t>
            </a:r>
            <a:r>
              <a:rPr lang="en-US" altLang="ja-JP" dirty="0" err="1"/>
              <a:t>Frege</a:t>
            </a:r>
            <a:r>
              <a:rPr lang="en-US" altLang="ja-JP" dirty="0"/>
              <a:t> himself explicitly and vehemently claims that it is. But I think this opinion of his is not sufficiently reliable.</a:t>
            </a:r>
          </a:p>
          <a:p>
            <a:pPr marL="0" indent="0">
              <a:buNone/>
            </a:pPr>
            <a:r>
              <a:rPr lang="en-US" altLang="ja-JP" dirty="0"/>
              <a:t> Here, by Name Language is meant a language, unlike ordinary languages, not with two base types (the type of objects and that of propositions) , but </a:t>
            </a:r>
            <a:r>
              <a:rPr lang="en-US" altLang="ja-JP" dirty="0">
                <a:solidFill>
                  <a:srgbClr val="92D050"/>
                </a:solidFill>
              </a:rPr>
              <a:t>with only one basic type, i.e. that of objects</a:t>
            </a:r>
            <a:r>
              <a:rPr lang="en-US" altLang="ja-JP" dirty="0"/>
              <a:t>. Of course, one can derive other types (types of n-</a:t>
            </a:r>
            <a:r>
              <a:rPr lang="en-US" altLang="ja-JP" dirty="0" err="1"/>
              <a:t>ary</a:t>
            </a:r>
            <a:r>
              <a:rPr lang="en-US" altLang="ja-JP" dirty="0"/>
              <a:t> functions of various levels) by applying the abstraction operation. Still, all the non-functional (i.e. saturated) well-formed expressions uniformly have as its type the type of objects. In particular, formulae in ordinary sense of the word count as (are assimilated to) a kind of name in the Name Language.      </a:t>
            </a:r>
          </a:p>
          <a:p>
            <a:pPr marL="0" indent="0">
              <a:buNone/>
            </a:pPr>
            <a:r>
              <a:rPr lang="en-US" altLang="ja-JP" dirty="0"/>
              <a:t>   </a:t>
            </a:r>
          </a:p>
          <a:p>
            <a:pPr marL="0" indent="0">
              <a:buNone/>
            </a:pPr>
            <a:r>
              <a:rPr lang="en-US" altLang="ja-JP" dirty="0"/>
              <a:t> In view of the examples referred to in the former slide, I think </a:t>
            </a:r>
            <a:r>
              <a:rPr lang="en-US" altLang="ja-JP" dirty="0" err="1"/>
              <a:t>Frege’s</a:t>
            </a:r>
            <a:r>
              <a:rPr lang="en-US" altLang="ja-JP" dirty="0"/>
              <a:t> type of objects could best be regarded as a kind of Universal Type. </a:t>
            </a:r>
          </a:p>
          <a:p>
            <a:pPr marL="0" indent="0">
              <a:buNone/>
            </a:pPr>
            <a:r>
              <a:rPr lang="en-US" altLang="ja-JP" dirty="0"/>
              <a:t>At the same </a:t>
            </a:r>
            <a:r>
              <a:rPr lang="en-US" altLang="ja-JP" dirty="0" err="1"/>
              <a:t>tme</a:t>
            </a:r>
            <a:r>
              <a:rPr lang="en-US" altLang="ja-JP" dirty="0"/>
              <a:t>, we should note that various internal indefinability results are obtained.   </a:t>
            </a:r>
          </a:p>
          <a:p>
            <a:pPr marL="0" indent="0">
              <a:buNone/>
            </a:pPr>
            <a:r>
              <a:rPr lang="en-US" altLang="ja-JP" dirty="0"/>
              <a:t> Cf. </a:t>
            </a:r>
            <a:r>
              <a:rPr lang="en-US" altLang="ja-JP" dirty="0" err="1">
                <a:solidFill>
                  <a:srgbClr val="92D050"/>
                </a:solidFill>
              </a:rPr>
              <a:t>Frege</a:t>
            </a:r>
            <a:r>
              <a:rPr lang="en-US" altLang="ja-JP" dirty="0">
                <a:solidFill>
                  <a:srgbClr val="92D050"/>
                </a:solidFill>
              </a:rPr>
              <a:t> Structure </a:t>
            </a:r>
            <a:r>
              <a:rPr lang="en-US" altLang="ja-JP" dirty="0"/>
              <a:t>developed by Peter </a:t>
            </a:r>
            <a:r>
              <a:rPr lang="en-US" altLang="ja-JP" dirty="0" err="1"/>
              <a:t>Aczel</a:t>
            </a:r>
            <a:r>
              <a:rPr lang="en-US" altLang="ja-JP" dirty="0"/>
              <a:t>.  </a:t>
            </a:r>
            <a:endParaRPr kumimoji="1" lang="ja-JP" altLang="en-US" dirty="0"/>
          </a:p>
        </p:txBody>
      </p:sp>
    </p:spTree>
    <p:extLst>
      <p:ext uri="{BB962C8B-B14F-4D97-AF65-F5344CB8AC3E}">
        <p14:creationId xmlns:p14="http://schemas.microsoft.com/office/powerpoint/2010/main" val="18607838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タイトル 10"/>
          <p:cNvSpPr>
            <a:spLocks noGrp="1"/>
          </p:cNvSpPr>
          <p:nvPr>
            <p:ph type="title"/>
          </p:nvPr>
        </p:nvSpPr>
        <p:spPr/>
        <p:txBody>
          <a:bodyPr>
            <a:normAutofit/>
          </a:bodyPr>
          <a:lstStyle/>
          <a:p>
            <a:r>
              <a:rPr kumimoji="1" lang="en-US" altLang="ja-JP" dirty="0"/>
              <a:t>Appendix: “Post-</a:t>
            </a:r>
            <a:r>
              <a:rPr kumimoji="1" lang="en-US" altLang="ja-JP" dirty="0" err="1"/>
              <a:t>Logicist</a:t>
            </a:r>
            <a:r>
              <a:rPr kumimoji="1" lang="en-US" altLang="ja-JP" dirty="0"/>
              <a:t>” Conception of Mathematics in later Wittgenstein</a:t>
            </a:r>
            <a:endParaRPr kumimoji="1" lang="ja-JP" altLang="en-US" dirty="0"/>
          </a:p>
        </p:txBody>
      </p:sp>
      <p:sp>
        <p:nvSpPr>
          <p:cNvPr id="12" name="コンテンツ プレースホルダー 11"/>
          <p:cNvSpPr>
            <a:spLocks noGrp="1"/>
          </p:cNvSpPr>
          <p:nvPr>
            <p:ph idx="1"/>
          </p:nvPr>
        </p:nvSpPr>
        <p:spPr/>
        <p:txBody>
          <a:bodyPr>
            <a:normAutofit lnSpcReduction="10000"/>
          </a:bodyPr>
          <a:lstStyle/>
          <a:p>
            <a:pPr marL="0" indent="0">
              <a:buNone/>
            </a:pPr>
            <a:r>
              <a:rPr lang="en-US" altLang="ja-JP" dirty="0"/>
              <a:t>Mathematical Proposition not as Justification-Condition but Possibility of Application :</a:t>
            </a:r>
          </a:p>
          <a:p>
            <a:r>
              <a:rPr lang="en-US" altLang="ja-JP" dirty="0"/>
              <a:t>Wittgenstein,</a:t>
            </a:r>
            <a:r>
              <a:rPr lang="ja-JP" altLang="en-US" dirty="0"/>
              <a:t> </a:t>
            </a:r>
            <a:r>
              <a:rPr lang="en-US" altLang="ja-JP" dirty="0"/>
              <a:t>L., ed. by Wright, G. et al and tr by Anscombe</a:t>
            </a:r>
            <a:r>
              <a:rPr lang="en-US" altLang="ja-JP" i="1" dirty="0">
                <a:solidFill>
                  <a:srgbClr val="00B050"/>
                </a:solidFill>
              </a:rPr>
              <a:t>: Remarks on the Foundations of Mathematics</a:t>
            </a:r>
            <a:r>
              <a:rPr lang="en-US" altLang="ja-JP" dirty="0">
                <a:solidFill>
                  <a:srgbClr val="00B050"/>
                </a:solidFill>
              </a:rPr>
              <a:t> (rev. ed.)</a:t>
            </a:r>
            <a:r>
              <a:rPr lang="en-US" altLang="ja-JP" dirty="0"/>
              <a:t>, MIT Press, 1978 .</a:t>
            </a:r>
          </a:p>
          <a:p>
            <a:pPr marL="0" indent="0">
              <a:buNone/>
            </a:pPr>
            <a:r>
              <a:rPr lang="en-US" altLang="ja-JP" dirty="0"/>
              <a:t>  Henceforth [RFM]</a:t>
            </a:r>
          </a:p>
          <a:p>
            <a:pPr marL="0" indent="0">
              <a:buNone/>
            </a:pPr>
            <a:r>
              <a:rPr lang="en-US" altLang="ja-JP" dirty="0"/>
              <a:t> [RFM]283</a:t>
            </a:r>
          </a:p>
          <a:p>
            <a:pPr marL="0" indent="0">
              <a:buNone/>
            </a:pPr>
            <a:r>
              <a:rPr lang="en-US" altLang="ja-JP" dirty="0">
                <a:solidFill>
                  <a:srgbClr val="00B050"/>
                </a:solidFill>
              </a:rPr>
              <a:t>   </a:t>
            </a:r>
            <a:r>
              <a:rPr lang="en-US" altLang="ja-JP" i="1" dirty="0">
                <a:solidFill>
                  <a:srgbClr val="00B050"/>
                </a:solidFill>
              </a:rPr>
              <a:t>Now, when does one understand it [= a mathematical proposition]? </a:t>
            </a:r>
            <a:r>
              <a:rPr lang="ja-JP" altLang="en-US" i="1" dirty="0">
                <a:solidFill>
                  <a:srgbClr val="00B050"/>
                </a:solidFill>
              </a:rPr>
              <a:t>－ </a:t>
            </a:r>
            <a:r>
              <a:rPr lang="en-US" altLang="ja-JP" i="1" dirty="0">
                <a:solidFill>
                  <a:srgbClr val="00B050"/>
                </a:solidFill>
              </a:rPr>
              <a:t>I believe: when one can apply it.</a:t>
            </a:r>
          </a:p>
          <a:p>
            <a:pPr marL="0" indent="0">
              <a:buNone/>
            </a:pPr>
            <a:r>
              <a:rPr lang="en-US" altLang="ja-JP" i="1" dirty="0">
                <a:solidFill>
                  <a:srgbClr val="00B050"/>
                </a:solidFill>
              </a:rPr>
              <a:t>   </a:t>
            </a:r>
            <a:r>
              <a:rPr lang="en-US" altLang="ja-JP" i="1" dirty="0" err="1">
                <a:solidFill>
                  <a:srgbClr val="00B050"/>
                </a:solidFill>
              </a:rPr>
              <a:t>Wann</a:t>
            </a:r>
            <a:r>
              <a:rPr lang="en-US" altLang="ja-JP" i="1" dirty="0">
                <a:solidFill>
                  <a:srgbClr val="00B050"/>
                </a:solidFill>
              </a:rPr>
              <a:t> </a:t>
            </a:r>
            <a:r>
              <a:rPr lang="en-US" altLang="ja-JP" i="1" dirty="0" err="1">
                <a:solidFill>
                  <a:srgbClr val="00B050"/>
                </a:solidFill>
              </a:rPr>
              <a:t>versteht</a:t>
            </a:r>
            <a:r>
              <a:rPr lang="en-US" altLang="ja-JP" i="1" dirty="0">
                <a:solidFill>
                  <a:srgbClr val="00B050"/>
                </a:solidFill>
              </a:rPr>
              <a:t> man </a:t>
            </a:r>
            <a:r>
              <a:rPr lang="en-US" altLang="ja-JP" i="1" dirty="0" err="1">
                <a:solidFill>
                  <a:srgbClr val="00B050"/>
                </a:solidFill>
              </a:rPr>
              <a:t>ihn</a:t>
            </a:r>
            <a:r>
              <a:rPr lang="en-US" altLang="ja-JP" i="1" dirty="0">
                <a:solidFill>
                  <a:srgbClr val="00B050"/>
                </a:solidFill>
              </a:rPr>
              <a:t> nun? </a:t>
            </a:r>
            <a:r>
              <a:rPr lang="ja-JP" altLang="en-US" i="1" dirty="0">
                <a:solidFill>
                  <a:srgbClr val="00B050"/>
                </a:solidFill>
              </a:rPr>
              <a:t>－ </a:t>
            </a:r>
            <a:r>
              <a:rPr lang="en-US" altLang="ja-JP" i="1" dirty="0">
                <a:solidFill>
                  <a:srgbClr val="00B050"/>
                </a:solidFill>
              </a:rPr>
              <a:t>Ich </a:t>
            </a:r>
            <a:r>
              <a:rPr lang="en-US" altLang="ja-JP" i="1" dirty="0" err="1">
                <a:solidFill>
                  <a:srgbClr val="00B050"/>
                </a:solidFill>
              </a:rPr>
              <a:t>glaube</a:t>
            </a:r>
            <a:r>
              <a:rPr lang="en-US" altLang="ja-JP" i="1" dirty="0">
                <a:solidFill>
                  <a:srgbClr val="00B050"/>
                </a:solidFill>
              </a:rPr>
              <a:t>: </a:t>
            </a:r>
            <a:r>
              <a:rPr lang="en-US" altLang="ja-JP" i="1" dirty="0" err="1">
                <a:solidFill>
                  <a:srgbClr val="00B050"/>
                </a:solidFill>
              </a:rPr>
              <a:t>wenn</a:t>
            </a:r>
            <a:r>
              <a:rPr lang="en-US" altLang="ja-JP" i="1" dirty="0">
                <a:solidFill>
                  <a:srgbClr val="00B050"/>
                </a:solidFill>
              </a:rPr>
              <a:t> man </a:t>
            </a:r>
            <a:r>
              <a:rPr lang="en-US" altLang="ja-JP" i="1" dirty="0" err="1">
                <a:solidFill>
                  <a:srgbClr val="00B050"/>
                </a:solidFill>
              </a:rPr>
              <a:t>ihn</a:t>
            </a:r>
            <a:r>
              <a:rPr lang="en-US" altLang="ja-JP" i="1" dirty="0">
                <a:solidFill>
                  <a:srgbClr val="00B050"/>
                </a:solidFill>
              </a:rPr>
              <a:t> </a:t>
            </a:r>
            <a:r>
              <a:rPr lang="en-US" altLang="ja-JP" i="1" dirty="0" err="1">
                <a:solidFill>
                  <a:srgbClr val="00B050"/>
                </a:solidFill>
              </a:rPr>
              <a:t>anwenden</a:t>
            </a:r>
            <a:r>
              <a:rPr lang="en-US" altLang="ja-JP" i="1" dirty="0">
                <a:solidFill>
                  <a:srgbClr val="00B050"/>
                </a:solidFill>
              </a:rPr>
              <a:t>     </a:t>
            </a:r>
            <a:r>
              <a:rPr lang="en-US" altLang="ja-JP" i="1" dirty="0" err="1">
                <a:solidFill>
                  <a:srgbClr val="00B050"/>
                </a:solidFill>
              </a:rPr>
              <a:t>kann</a:t>
            </a:r>
            <a:r>
              <a:rPr lang="en-US" altLang="ja-JP" i="1" dirty="0">
                <a:solidFill>
                  <a:srgbClr val="00B050"/>
                </a:solidFill>
              </a:rPr>
              <a:t>.</a:t>
            </a:r>
            <a:r>
              <a:rPr lang="en-US" altLang="ja-JP" dirty="0">
                <a:solidFill>
                  <a:srgbClr val="00B050"/>
                </a:solidFill>
              </a:rPr>
              <a:t> </a:t>
            </a:r>
          </a:p>
          <a:p>
            <a:endParaRPr lang="en-US" altLang="ja-JP" dirty="0"/>
          </a:p>
          <a:p>
            <a:endParaRPr lang="en-US" altLang="ja-JP" dirty="0"/>
          </a:p>
          <a:p>
            <a:endParaRPr kumimoji="1" lang="ja-JP" altLang="en-US" dirty="0"/>
          </a:p>
        </p:txBody>
      </p:sp>
    </p:spTree>
    <p:extLst>
      <p:ext uri="{BB962C8B-B14F-4D97-AF65-F5344CB8AC3E}">
        <p14:creationId xmlns:p14="http://schemas.microsoft.com/office/powerpoint/2010/main" val="10664646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タイトル 10"/>
          <p:cNvSpPr>
            <a:spLocks noGrp="1"/>
          </p:cNvSpPr>
          <p:nvPr>
            <p:ph type="title"/>
          </p:nvPr>
        </p:nvSpPr>
        <p:spPr/>
        <p:txBody>
          <a:bodyPr/>
          <a:lstStyle/>
          <a:p>
            <a:r>
              <a:rPr kumimoji="1" lang="en-US" altLang="ja-JP" dirty="0"/>
              <a:t>Two Roles of “Facts” in Calculation </a:t>
            </a:r>
            <a:endParaRPr kumimoji="1" lang="ja-JP" altLang="en-US" dirty="0"/>
          </a:p>
        </p:txBody>
      </p:sp>
      <p:sp>
        <p:nvSpPr>
          <p:cNvPr id="12" name="コンテンツ プレースホルダー 11"/>
          <p:cNvSpPr>
            <a:spLocks noGrp="1"/>
          </p:cNvSpPr>
          <p:nvPr>
            <p:ph idx="1"/>
          </p:nvPr>
        </p:nvSpPr>
        <p:spPr/>
        <p:txBody>
          <a:bodyPr vert="horz" lIns="91440" tIns="45720" rIns="91440" bIns="45720" rtlCol="0" anchor="t">
            <a:normAutofit fontScale="85000" lnSpcReduction="10000"/>
          </a:bodyPr>
          <a:lstStyle/>
          <a:p>
            <a:r>
              <a:rPr lang="en-US" altLang="ja-JP" dirty="0"/>
              <a:t>[RFM]382</a:t>
            </a:r>
          </a:p>
          <a:p>
            <a:pPr marL="0" indent="0">
              <a:buNone/>
            </a:pPr>
            <a:r>
              <a:rPr lang="en-US" altLang="ja-JP" i="1" dirty="0">
                <a:solidFill>
                  <a:srgbClr val="00B050"/>
                </a:solidFill>
              </a:rPr>
              <a:t>   [The interlocuter says that ]“...surely our calculating [= </a:t>
            </a:r>
            <a:r>
              <a:rPr lang="en-US" altLang="ja-JP" i="1" dirty="0" err="1">
                <a:solidFill>
                  <a:srgbClr val="00B050"/>
                </a:solidFill>
              </a:rPr>
              <a:t>Rechnen</a:t>
            </a:r>
            <a:r>
              <a:rPr lang="en-US" altLang="ja-JP" i="1" dirty="0">
                <a:solidFill>
                  <a:srgbClr val="00B050"/>
                </a:solidFill>
              </a:rPr>
              <a:t>] must be founded on empirical facts!” Certainly. But what empirical facts are you now thinking of? </a:t>
            </a:r>
          </a:p>
          <a:p>
            <a:pPr marL="0" indent="0">
              <a:buNone/>
            </a:pPr>
            <a:r>
              <a:rPr lang="en-US" altLang="ja-JP" i="1" dirty="0">
                <a:solidFill>
                  <a:srgbClr val="00B050"/>
                </a:solidFill>
              </a:rPr>
              <a:t>[1] The psychological and physiological ones that make it [= calculating] possible,</a:t>
            </a:r>
          </a:p>
          <a:p>
            <a:pPr marL="0" indent="0">
              <a:buNone/>
            </a:pPr>
            <a:r>
              <a:rPr lang="en-US" altLang="ja-JP" dirty="0">
                <a:ea typeface="ＭＳ Ｐゴシック"/>
              </a:rPr>
              <a:t>   </a:t>
            </a:r>
            <a:r>
              <a:rPr lang="ja-JP" altLang="en-US" dirty="0">
                <a:ea typeface="ＭＳ Ｐゴシック"/>
              </a:rPr>
              <a:t>＝　</a:t>
            </a:r>
            <a:r>
              <a:rPr lang="en-US" altLang="ja-JP" dirty="0">
                <a:ea typeface="ＭＳ Ｐゴシック"/>
              </a:rPr>
              <a:t>the cognitive process, in particular, </a:t>
            </a:r>
            <a:r>
              <a:rPr lang="en-US" altLang="ja-JP" dirty="0">
                <a:latin typeface="Arial Black"/>
                <a:ea typeface="ＭＳ Ｐゴシック"/>
              </a:rPr>
              <a:t>its </a:t>
            </a:r>
            <a:r>
              <a:rPr lang="en-US" altLang="ja-JP">
                <a:latin typeface="Arial Black"/>
                <a:ea typeface="ＭＳ Ｐゴシック"/>
              </a:rPr>
              <a:t>characteristic</a:t>
            </a:r>
            <a:r>
              <a:rPr lang="en-US" altLang="ja-JP" dirty="0">
                <a:latin typeface="Arial Black"/>
                <a:ea typeface="ＭＳ Ｐゴシック"/>
              </a:rPr>
              <a:t> visual features</a:t>
            </a:r>
            <a:r>
              <a:rPr lang="en-US" altLang="ja-JP" dirty="0">
                <a:ea typeface="ＭＳ Ｐゴシック"/>
              </a:rPr>
              <a:t>, that normally accompany and support our activity of calculating</a:t>
            </a:r>
            <a:r>
              <a:rPr lang="ja-JP" altLang="en-US" dirty="0">
                <a:ea typeface="ＭＳ Ｐゴシック"/>
              </a:rPr>
              <a:t>　</a:t>
            </a:r>
            <a:r>
              <a:rPr lang="en-US" altLang="ja-JP" dirty="0">
                <a:ea typeface="ＭＳ Ｐゴシック"/>
              </a:rPr>
              <a:t> </a:t>
            </a:r>
            <a:endParaRPr lang="en-US" altLang="ja-JP" dirty="0">
              <a:ea typeface="ＭＳ Ｐゴシック"/>
              <a:cs typeface="Calibri"/>
            </a:endParaRPr>
          </a:p>
          <a:p>
            <a:pPr marL="0" indent="0">
              <a:buNone/>
            </a:pPr>
            <a:r>
              <a:rPr lang="en-US" altLang="ja-JP" dirty="0"/>
              <a:t>[2] </a:t>
            </a:r>
            <a:r>
              <a:rPr lang="en-US" altLang="ja-JP" i="1" dirty="0">
                <a:solidFill>
                  <a:srgbClr val="00B050"/>
                </a:solidFill>
              </a:rPr>
              <a:t>or  those that make it a useful activity? </a:t>
            </a:r>
          </a:p>
          <a:p>
            <a:pPr marL="0" indent="0">
              <a:buNone/>
            </a:pPr>
            <a:r>
              <a:rPr lang="en-US" altLang="ja-JP" dirty="0"/>
              <a:t>   </a:t>
            </a:r>
            <a:r>
              <a:rPr lang="ja-JP" altLang="en-US" dirty="0"/>
              <a:t>＝  </a:t>
            </a:r>
            <a:r>
              <a:rPr lang="en-US" altLang="ja-JP" dirty="0"/>
              <a:t>facts that are seemingly exhibited and discovered in some sort of experiment, but in reality  playing  the role of </a:t>
            </a:r>
            <a:r>
              <a:rPr lang="en-US" altLang="ja-JP" dirty="0">
                <a:latin typeface="Arial Black" panose="020B0A04020102020204" pitchFamily="34" charset="0"/>
              </a:rPr>
              <a:t>models/paradigms </a:t>
            </a:r>
            <a:r>
              <a:rPr lang="en-US" altLang="ja-JP" dirty="0"/>
              <a:t>intimating to us various </a:t>
            </a:r>
            <a:r>
              <a:rPr lang="en-US" altLang="ja-JP" dirty="0">
                <a:latin typeface="Arial Black" panose="020B0A04020102020204" pitchFamily="34" charset="0"/>
              </a:rPr>
              <a:t>possible applications</a:t>
            </a:r>
            <a:r>
              <a:rPr lang="en-US" altLang="ja-JP" dirty="0"/>
              <a:t> of the calculation </a:t>
            </a:r>
          </a:p>
          <a:p>
            <a:pPr marL="0" indent="0">
              <a:buNone/>
            </a:pPr>
            <a:r>
              <a:rPr lang="en-US" altLang="ja-JP" dirty="0"/>
              <a:t>   </a:t>
            </a:r>
          </a:p>
          <a:p>
            <a:endParaRPr lang="en-US" altLang="ja-JP" dirty="0"/>
          </a:p>
          <a:p>
            <a:endParaRPr kumimoji="1" lang="ja-JP" altLang="en-US" dirty="0"/>
          </a:p>
        </p:txBody>
      </p:sp>
    </p:spTree>
    <p:extLst>
      <p:ext uri="{BB962C8B-B14F-4D97-AF65-F5344CB8AC3E}">
        <p14:creationId xmlns:p14="http://schemas.microsoft.com/office/powerpoint/2010/main" val="225959610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1457</TotalTime>
  <Words>1578</Words>
  <Application>Microsoft Macintosh PowerPoint</Application>
  <PresentationFormat>ワイド画面</PresentationFormat>
  <Paragraphs>106</Paragraphs>
  <Slides>12</Slides>
  <Notes>12</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12</vt:i4>
      </vt:variant>
    </vt:vector>
  </HeadingPairs>
  <TitlesOfParts>
    <vt:vector size="18" baseType="lpstr">
      <vt:lpstr>游ゴシック</vt:lpstr>
      <vt:lpstr>Arial</vt:lpstr>
      <vt:lpstr>Arial Black</vt:lpstr>
      <vt:lpstr>Calibri</vt:lpstr>
      <vt:lpstr>Calibri Light</vt:lpstr>
      <vt:lpstr>Office テーマ</vt:lpstr>
      <vt:lpstr>  On Internal Employment  of “Formal Concepts”    - A Neglected Aspect of the Logicist Program Revisited </vt:lpstr>
      <vt:lpstr>The Goal of the Logicist Program</vt:lpstr>
      <vt:lpstr>Logicist Requirement (1)</vt:lpstr>
      <vt:lpstr>Logicist Requirement (2)</vt:lpstr>
      <vt:lpstr>Consequences of the Logicist Conception of Language 1: Need for Internalization</vt:lpstr>
      <vt:lpstr>Consequences of the Logicist Conception of Language2: Need for Universal Type</vt:lpstr>
      <vt:lpstr>Need for Some Kind of Universal Type </vt:lpstr>
      <vt:lpstr>Appendix: “Post-Logicist” Conception of Mathematics in later Wittgenstein</vt:lpstr>
      <vt:lpstr>Two Roles of “Facts” in Calculation </vt:lpstr>
      <vt:lpstr>Two Roles of “Facts” in Calculation</vt:lpstr>
      <vt:lpstr>Mathematics creates the forms of what we call facts:</vt:lpstr>
      <vt:lpstr>Literature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不飽和命題・様相／時間性・情報射</dc:title>
  <dc:creator>岡本賢吾</dc:creator>
  <cp:lastModifiedBy>chocochan_i</cp:lastModifiedBy>
  <cp:revision>118</cp:revision>
  <dcterms:created xsi:type="dcterms:W3CDTF">2014-10-31T20:00:50Z</dcterms:created>
  <dcterms:modified xsi:type="dcterms:W3CDTF">2019-06-04T13:27:39Z</dcterms:modified>
</cp:coreProperties>
</file>